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4"/>
  </p:notesMasterIdLst>
  <p:handoutMasterIdLst>
    <p:handoutMasterId r:id="rId35"/>
  </p:handoutMasterIdLst>
  <p:sldIdLst>
    <p:sldId id="329" r:id="rId3"/>
    <p:sldId id="330" r:id="rId4"/>
    <p:sldId id="278" r:id="rId5"/>
    <p:sldId id="292" r:id="rId6"/>
    <p:sldId id="325"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53" r:id="rId30"/>
    <p:sldId id="354" r:id="rId31"/>
    <p:sldId id="355" r:id="rId32"/>
    <p:sldId id="283"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sorterViewPr>
    <p:cViewPr varScale="1">
      <p:scale>
        <a:sx n="100" d="100"/>
        <a:sy n="100" d="100"/>
      </p:scale>
      <p:origin x="0" y="-4716"/>
    </p:cViewPr>
  </p:sorterViewPr>
  <p:notesViewPr>
    <p:cSldViewPr snapToGrid="0">
      <p:cViewPr varScale="1">
        <p:scale>
          <a:sx n="86" d="100"/>
          <a:sy n="86" d="100"/>
        </p:scale>
        <p:origin x="382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66389EEB-6A44-4734-B561-CBE00F1DF3B9}" type="datetimeFigureOut">
              <a:rPr lang="en-US" smtClean="0"/>
              <a:t>4/2/2020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046A321-82C6-440D-A1F2-478CB6DDF0EE}" type="slidenum">
              <a:rPr lang="en-US" smtClean="0"/>
              <a:t>‹#›</a:t>
            </a:fld>
            <a:endParaRPr lang="en-US"/>
          </a:p>
        </p:txBody>
      </p:sp>
    </p:spTree>
    <p:extLst>
      <p:ext uri="{BB962C8B-B14F-4D97-AF65-F5344CB8AC3E}">
        <p14:creationId xmlns:p14="http://schemas.microsoft.com/office/powerpoint/2010/main" val="3836015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7679A90-C462-4C3D-8097-7AB8E39FCD80}" type="datetimeFigureOut">
              <a:rPr lang="en-US" smtClean="0"/>
              <a:t>4/2/2020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9390D43-315E-48D0-9624-5BDDB89CD901}" type="slidenum">
              <a:rPr lang="en-US" smtClean="0"/>
              <a:t>‹#›</a:t>
            </a:fld>
            <a:endParaRPr lang="en-US"/>
          </a:p>
        </p:txBody>
      </p:sp>
    </p:spTree>
    <p:extLst>
      <p:ext uri="{BB962C8B-B14F-4D97-AF65-F5344CB8AC3E}">
        <p14:creationId xmlns:p14="http://schemas.microsoft.com/office/powerpoint/2010/main" val="422931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C750219-32D3-EE48-97BE-57634A283C59}" type="slidenum">
              <a:rPr lang="en-US">
                <a:solidFill>
                  <a:prstClr val="black"/>
                </a:solidFill>
                <a:latin typeface="Calibri" panose="020F0502020204030204"/>
              </a:rPr>
              <a:pPr defTabSz="931774">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3173527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C750219-32D3-EE48-97BE-57634A283C59}" type="slidenum">
              <a:rPr lang="en-US">
                <a:solidFill>
                  <a:prstClr val="black"/>
                </a:solidFill>
                <a:latin typeface="Calibri" panose="020F0502020204030204"/>
              </a:rPr>
              <a:pPr defTabSz="931774">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013187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C750219-32D3-EE48-97BE-57634A283C59}" type="slidenum">
              <a:rPr lang="en-US">
                <a:solidFill>
                  <a:prstClr val="black"/>
                </a:solidFill>
                <a:latin typeface="Calibri" panose="020F0502020204030204"/>
              </a:rPr>
              <a:pPr defTabSz="931774">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4207012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C750219-32D3-EE48-97BE-57634A283C59}" type="slidenum">
              <a:rPr lang="en-US">
                <a:solidFill>
                  <a:prstClr val="black"/>
                </a:solidFill>
                <a:latin typeface="Calibri" panose="020F0502020204030204"/>
              </a:rPr>
              <a:pPr defTabSz="93177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894495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to adjust the timeline for cases not being reported after updating the epi curve. We picked 10 days – consistent with CDC. </a:t>
            </a:r>
          </a:p>
        </p:txBody>
      </p:sp>
      <p:sp>
        <p:nvSpPr>
          <p:cNvPr id="4" name="Slide Number Placeholder 3"/>
          <p:cNvSpPr>
            <a:spLocks noGrp="1"/>
          </p:cNvSpPr>
          <p:nvPr>
            <p:ph type="sldNum" sz="quarter" idx="5"/>
          </p:nvPr>
        </p:nvSpPr>
        <p:spPr/>
        <p:txBody>
          <a:bodyPr/>
          <a:lstStyle/>
          <a:p>
            <a:fld id="{9A3284C4-A67B-4D9C-8262-C0A5442A63E5}" type="slidenum">
              <a:rPr lang="en-US" smtClean="0"/>
              <a:t>9</a:t>
            </a:fld>
            <a:endParaRPr lang="en-US"/>
          </a:p>
        </p:txBody>
      </p:sp>
    </p:spTree>
    <p:extLst>
      <p:ext uri="{BB962C8B-B14F-4D97-AF65-F5344CB8AC3E}">
        <p14:creationId xmlns:p14="http://schemas.microsoft.com/office/powerpoint/2010/main" val="2971682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OHA has partnered with the Institute for Disease Modeling to get estimates of COVID-19 cases in Oregon now and going forward</a:t>
            </a:r>
          </a:p>
          <a:p>
            <a:pPr marL="174708" indent="-174708">
              <a:buFont typeface="Arial" panose="020B0604020202020204" pitchFamily="34" charset="0"/>
              <a:buChar char="•"/>
            </a:pPr>
            <a:r>
              <a:rPr lang="en-US" dirty="0"/>
              <a:t>New modeling results calibrated to the latest available Oregon data (up to March 27th) suggest slightly higher numbers of current infections in Oregon than previously estimated, due to an increase in the number of diagnosed cases reported at earlier time points. </a:t>
            </a:r>
          </a:p>
          <a:p>
            <a:pPr marL="174708" indent="-174708">
              <a:buFont typeface="Arial" panose="020B0604020202020204" pitchFamily="34" charset="0"/>
              <a:buChar char="•"/>
            </a:pPr>
            <a:r>
              <a:rPr lang="en-US" dirty="0"/>
              <a:t>However, there is also strong evidence that measures currently in place in Oregon are reducing transmission. Due to the delay between infection and diagnosis, there is considerable uncertainty in the impact of the most recent intervention, the March 23rd “stay-at-home” order.</a:t>
            </a:r>
          </a:p>
          <a:p>
            <a:pPr marL="174708" indent="-174708">
              <a:buFont typeface="Arial" panose="020B0604020202020204" pitchFamily="34" charset="0"/>
              <a:buChar char="•"/>
            </a:pPr>
            <a:r>
              <a:rPr lang="en-US" dirty="0"/>
              <a:t>However, the data are consistent with current transmission rates having been reduced by 50-70% compared to baseline.</a:t>
            </a:r>
          </a:p>
          <a:p>
            <a:endParaRPr lang="en-US" dirty="0"/>
          </a:p>
        </p:txBody>
      </p:sp>
      <p:sp>
        <p:nvSpPr>
          <p:cNvPr id="4" name="Slide Number Placeholder 3"/>
          <p:cNvSpPr>
            <a:spLocks noGrp="1"/>
          </p:cNvSpPr>
          <p:nvPr>
            <p:ph type="sldNum" sz="quarter" idx="5"/>
          </p:nvPr>
        </p:nvSpPr>
        <p:spPr/>
        <p:txBody>
          <a:bodyPr/>
          <a:lstStyle/>
          <a:p>
            <a:fld id="{9A3284C4-A67B-4D9C-8262-C0A5442A63E5}" type="slidenum">
              <a:rPr lang="en-US" smtClean="0"/>
              <a:t>10</a:t>
            </a:fld>
            <a:endParaRPr lang="en-US"/>
          </a:p>
        </p:txBody>
      </p:sp>
    </p:spTree>
    <p:extLst>
      <p:ext uri="{BB962C8B-B14F-4D97-AF65-F5344CB8AC3E}">
        <p14:creationId xmlns:p14="http://schemas.microsoft.com/office/powerpoint/2010/main" val="1185204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If Oregonians can maintain current social distancing efforts and the current projections hold true, the state could meet the likely demand for hospital beds under current strategies. </a:t>
            </a:r>
            <a:endParaRPr lang="en-US" dirty="0"/>
          </a:p>
          <a:p>
            <a:pPr marL="174708" indent="-174708" defTabSz="931774">
              <a:buFont typeface="Arial" panose="020B0604020202020204" pitchFamily="34" charset="0"/>
              <a:buChar char="•"/>
              <a:defRPr/>
            </a:pPr>
            <a:r>
              <a:rPr lang="en-US" dirty="0"/>
              <a:t>Researchers found expected demand for hospital beds is predicted to remain relatively constant before decreasing, assuming current or strengthened interventions and continued high compliance</a:t>
            </a:r>
          </a:p>
          <a:p>
            <a:pPr marL="174708" indent="-174708" defTabSz="931774">
              <a:buFont typeface="Arial" panose="020B0604020202020204" pitchFamily="34" charset="0"/>
              <a:buChar char="•"/>
              <a:defRPr/>
            </a:pPr>
            <a:r>
              <a:rPr lang="en-US" dirty="0"/>
              <a:t>We stress the need for a continuation of strong social distancing measures to stop the spread of COVID-19. Furthermore, additional measures, including increased testing, early isolation of positives, and contact tracing, will be required to rapidly bring down the number of active infections. </a:t>
            </a:r>
          </a:p>
          <a:p>
            <a:endParaRPr lang="en-US" dirty="0"/>
          </a:p>
        </p:txBody>
      </p:sp>
      <p:sp>
        <p:nvSpPr>
          <p:cNvPr id="4" name="Slide Number Placeholder 3"/>
          <p:cNvSpPr>
            <a:spLocks noGrp="1"/>
          </p:cNvSpPr>
          <p:nvPr>
            <p:ph type="sldNum" sz="quarter" idx="5"/>
          </p:nvPr>
        </p:nvSpPr>
        <p:spPr/>
        <p:txBody>
          <a:bodyPr/>
          <a:lstStyle/>
          <a:p>
            <a:fld id="{9A3284C4-A67B-4D9C-8262-C0A5442A63E5}" type="slidenum">
              <a:rPr lang="en-US" smtClean="0"/>
              <a:t>11</a:t>
            </a:fld>
            <a:endParaRPr lang="en-US"/>
          </a:p>
        </p:txBody>
      </p:sp>
    </p:spTree>
    <p:extLst>
      <p:ext uri="{BB962C8B-B14F-4D97-AF65-F5344CB8AC3E}">
        <p14:creationId xmlns:p14="http://schemas.microsoft.com/office/powerpoint/2010/main" val="4083344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7.sv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ption 1">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33566040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Option 2">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r="45"/>
          <a:stretch/>
        </p:blipFill>
        <p:spPr>
          <a:xfrm>
            <a:off x="2109062" y="219325"/>
            <a:ext cx="8595228"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3512787"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382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3512789"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3513319"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21555742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Option 3">
    <p:bg>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solidFill>
                  <a:schemeClr val="bg1"/>
                </a:solidFill>
              </a:defRPr>
            </a:lvl1pPr>
          </a:lstStyle>
          <a:p>
            <a:pPr lvl="0"/>
            <a:r>
              <a:rPr lang="en-US"/>
              <a:t>Edit Master text styles</a:t>
            </a:r>
          </a:p>
        </p:txBody>
      </p:sp>
    </p:spTree>
    <p:extLst>
      <p:ext uri="{BB962C8B-B14F-4D97-AF65-F5344CB8AC3E}">
        <p14:creationId xmlns:p14="http://schemas.microsoft.com/office/powerpoint/2010/main" val="50127530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Partn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pic>
        <p:nvPicPr>
          <p:cNvPr id="7" name="Graphic 6">
            <a:extLst>
              <a:ext uri="{FF2B5EF4-FFF2-40B4-BE49-F238E27FC236}">
                <a16:creationId xmlns:a16="http://schemas.microsoft.com/office/drawing/2014/main" id="{2846DA27-7C82-D341-84BE-8DC37EEF21B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779"/>
            <a:ext cx="1404257" cy="899021"/>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33322" y="695468"/>
            <a:ext cx="1353787" cy="605641"/>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D8117D"/>
                </a:solidFill>
              </a:rPr>
              <a:t>Partner logo</a:t>
            </a: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332849708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Page - 1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pic>
        <p:nvPicPr>
          <p:cNvPr id="4" name="Pictur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19117" y="6219825"/>
            <a:ext cx="1832627" cy="419886"/>
          </a:xfrm>
          <a:prstGeom prst="rect">
            <a:avLst/>
          </a:prstGeom>
        </p:spPr>
      </p:pic>
    </p:spTree>
    <p:extLst>
      <p:ext uri="{BB962C8B-B14F-4D97-AF65-F5344CB8AC3E}">
        <p14:creationId xmlns:p14="http://schemas.microsoft.com/office/powerpoint/2010/main" val="299702345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Page - Partner - 1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Tree>
    <p:extLst>
      <p:ext uri="{BB962C8B-B14F-4D97-AF65-F5344CB8AC3E}">
        <p14:creationId xmlns:p14="http://schemas.microsoft.com/office/powerpoint/2010/main" val="294068573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age - 2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21174" y="6219825"/>
            <a:ext cx="1832627" cy="419886"/>
          </a:xfrm>
          <a:prstGeom prst="rect">
            <a:avLst/>
          </a:prstGeom>
        </p:spPr>
      </p:pic>
    </p:spTree>
    <p:extLst>
      <p:ext uri="{BB962C8B-B14F-4D97-AF65-F5344CB8AC3E}">
        <p14:creationId xmlns:p14="http://schemas.microsoft.com/office/powerpoint/2010/main" val="223328874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Page - Partner - 2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111292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Page - Option 1">
    <p:bg>
      <p:bgPr>
        <a:solidFill>
          <a:schemeClr val="accent3"/>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79339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Page - Option 2">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1469910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0682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 Option 1">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17741049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 Option 2">
    <p:bg>
      <p:bgRef idx="1001">
        <a:schemeClr val="bg1"/>
      </p:bgRef>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r="45"/>
          <a:stretch/>
        </p:blipFill>
        <p:spPr>
          <a:xfrm>
            <a:off x="2109062" y="219325"/>
            <a:ext cx="8595228"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3512787"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8382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3512789"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3513319"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63410769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Option 3">
    <p:bg>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sp>
        <p:nvSpPr>
          <p:cNvPr id="3" name="Subtitle 2">
            <a:extLst>
              <a:ext uri="{FF2B5EF4-FFF2-40B4-BE49-F238E27FC236}">
                <a16:creationId xmlns:a16="http://schemas.microsoft.com/office/drawing/2014/main" id="{0A724806-A4DB-6240-A9F9-DA11FAF40977}"/>
              </a:ext>
            </a:extLst>
          </p:cNvPr>
          <p:cNvSpPr>
            <a:spLocks noGrp="1"/>
          </p:cNvSpPr>
          <p:nvPr>
            <p:ph type="subTitle" idx="1"/>
          </p:nvPr>
        </p:nvSpPr>
        <p:spPr>
          <a:xfrm>
            <a:off x="837668" y="3429000"/>
            <a:ext cx="7389285" cy="89902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28" name="Graphic 127">
            <a:extLst>
              <a:ext uri="{FF2B5EF4-FFF2-40B4-BE49-F238E27FC236}">
                <a16:creationId xmlns:a16="http://schemas.microsoft.com/office/drawing/2014/main" id="{7C5DA7E4-BB9F-2544-8C15-0989BF04F746}"/>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640"/>
            <a:ext cx="1404257" cy="899021"/>
          </a:xfrm>
          <a:prstGeom prst="rect">
            <a:avLst/>
          </a:prstGeom>
        </p:spPr>
      </p:pic>
      <p:sp>
        <p:nvSpPr>
          <p:cNvPr id="129" name="Title 128">
            <a:extLst>
              <a:ext uri="{FF2B5EF4-FFF2-40B4-BE49-F238E27FC236}">
                <a16:creationId xmlns:a16="http://schemas.microsoft.com/office/drawing/2014/main" id="{E544043F-22A7-544B-A190-043FF3FFE52E}"/>
              </a:ext>
            </a:extLst>
          </p:cNvPr>
          <p:cNvSpPr>
            <a:spLocks noGrp="1"/>
          </p:cNvSpPr>
          <p:nvPr>
            <p:ph type="title"/>
          </p:nvPr>
        </p:nvSpPr>
        <p:spPr>
          <a:xfrm>
            <a:off x="837670" y="2061276"/>
            <a:ext cx="6792128" cy="1208068"/>
          </a:xfrm>
        </p:spPr>
        <p:txBody>
          <a:bodyPr anchor="b">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Text Placeholder 145">
            <a:extLst>
              <a:ext uri="{FF2B5EF4-FFF2-40B4-BE49-F238E27FC236}">
                <a16:creationId xmlns:a16="http://schemas.microsoft.com/office/drawing/2014/main" id="{D4015D76-02FD-1349-8669-3AE5DC239018}"/>
              </a:ext>
            </a:extLst>
          </p:cNvPr>
          <p:cNvSpPr>
            <a:spLocks noGrp="1"/>
          </p:cNvSpPr>
          <p:nvPr>
            <p:ph type="body" sz="quarter" idx="10"/>
          </p:nvPr>
        </p:nvSpPr>
        <p:spPr>
          <a:xfrm>
            <a:off x="838200" y="5121275"/>
            <a:ext cx="7524750" cy="746125"/>
          </a:xfrm>
        </p:spPr>
        <p:txBody>
          <a:bodyPr anchor="b">
            <a:normAutofit/>
          </a:bodyPr>
          <a:lstStyle>
            <a:lvl1pPr>
              <a:defRPr sz="1800">
                <a:solidFill>
                  <a:schemeClr val="bg1"/>
                </a:solidFill>
              </a:defRPr>
            </a:lvl1pPr>
          </a:lstStyle>
          <a:p>
            <a:pPr lvl="0"/>
            <a:r>
              <a:rPr lang="en-US"/>
              <a:t>Edit Master text styles</a:t>
            </a:r>
          </a:p>
        </p:txBody>
      </p:sp>
    </p:spTree>
    <p:extLst>
      <p:ext uri="{BB962C8B-B14F-4D97-AF65-F5344CB8AC3E}">
        <p14:creationId xmlns:p14="http://schemas.microsoft.com/office/powerpoint/2010/main" val="72718094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 Partner">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35B76F3-F364-CB43-8CD1-6B99D64D470C}"/>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r="46945"/>
          <a:stretch/>
        </p:blipFill>
        <p:spPr>
          <a:xfrm>
            <a:off x="7629797" y="219325"/>
            <a:ext cx="4562203" cy="6419350"/>
          </a:xfrm>
          <a:prstGeom prst="rect">
            <a:avLst/>
          </a:prstGeom>
        </p:spPr>
      </p:pic>
      <p:pic>
        <p:nvPicPr>
          <p:cNvPr id="7" name="Graphic 6">
            <a:extLst>
              <a:ext uri="{FF2B5EF4-FFF2-40B4-BE49-F238E27FC236}">
                <a16:creationId xmlns:a16="http://schemas.microsoft.com/office/drawing/2014/main" id="{2846DA27-7C82-D341-84BE-8DC37EEF21BE}"/>
              </a:ext>
            </a:extLst>
          </p:cNvPr>
          <p:cNvPicPr>
            <a:picLocks noChangeAspect="1"/>
          </p:cNvPicPr>
          <p:nvPr userDrawn="1"/>
        </p:nvPicPr>
        <p:blipFill>
          <a:blip r:embed="rId4">
            <a:extLst>
              <a:ext uri="{96DAC541-7B7A-43D3-8B79-37D633B846F1}">
                <asvg:svgBlip xmlns="" xmlns:asvg="http://schemas.microsoft.com/office/drawing/2016/SVG/main" r:embed="rId5"/>
              </a:ext>
            </a:extLst>
          </a:blip>
          <a:stretch>
            <a:fillRect/>
          </a:stretch>
        </p:blipFill>
        <p:spPr>
          <a:xfrm>
            <a:off x="914400" y="548779"/>
            <a:ext cx="1404257" cy="899021"/>
          </a:xfrm>
          <a:prstGeom prst="rect">
            <a:avLst/>
          </a:prstGeom>
        </p:spPr>
      </p:pic>
      <p:cxnSp>
        <p:nvCxnSpPr>
          <p:cNvPr id="4" name="Straight Connector 3">
            <a:extLst>
              <a:ext uri="{FF2B5EF4-FFF2-40B4-BE49-F238E27FC236}">
                <a16:creationId xmlns:a16="http://schemas.microsoft.com/office/drawing/2014/main" id="{1D6DD63C-326B-5B48-B5F7-AC721EE0888A}"/>
              </a:ext>
            </a:extLst>
          </p:cNvPr>
          <p:cNvCxnSpPr>
            <a:cxnSpLocks/>
          </p:cNvCxnSpPr>
          <p:nvPr userDrawn="1"/>
        </p:nvCxnSpPr>
        <p:spPr>
          <a:xfrm>
            <a:off x="2775989" y="548779"/>
            <a:ext cx="0" cy="899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43ABA2A3-C574-3741-8A0E-FC7605A4B07D}"/>
              </a:ext>
            </a:extLst>
          </p:cNvPr>
          <p:cNvSpPr/>
          <p:nvPr userDrawn="1"/>
        </p:nvSpPr>
        <p:spPr>
          <a:xfrm>
            <a:off x="3233322" y="695468"/>
            <a:ext cx="1353787" cy="605641"/>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D8117D"/>
                </a:solidFill>
              </a:rPr>
              <a:t>Partner logo</a:t>
            </a:r>
          </a:p>
        </p:txBody>
      </p:sp>
      <p:sp>
        <p:nvSpPr>
          <p:cNvPr id="19" name="Subtitle 2">
            <a:extLst>
              <a:ext uri="{FF2B5EF4-FFF2-40B4-BE49-F238E27FC236}">
                <a16:creationId xmlns:a16="http://schemas.microsoft.com/office/drawing/2014/main" id="{9F70E40C-868B-EA45-8B0D-E24CD7C3C783}"/>
              </a:ext>
            </a:extLst>
          </p:cNvPr>
          <p:cNvSpPr>
            <a:spLocks noGrp="1"/>
          </p:cNvSpPr>
          <p:nvPr>
            <p:ph type="subTitle" idx="1"/>
          </p:nvPr>
        </p:nvSpPr>
        <p:spPr>
          <a:xfrm>
            <a:off x="837668" y="3429000"/>
            <a:ext cx="7389285" cy="899021"/>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Title 128">
            <a:extLst>
              <a:ext uri="{FF2B5EF4-FFF2-40B4-BE49-F238E27FC236}">
                <a16:creationId xmlns:a16="http://schemas.microsoft.com/office/drawing/2014/main" id="{BF40106A-FC65-8B48-B1CD-96C43BD48490}"/>
              </a:ext>
            </a:extLst>
          </p:cNvPr>
          <p:cNvSpPr>
            <a:spLocks noGrp="1"/>
          </p:cNvSpPr>
          <p:nvPr>
            <p:ph type="title"/>
          </p:nvPr>
        </p:nvSpPr>
        <p:spPr>
          <a:xfrm>
            <a:off x="837670" y="2061276"/>
            <a:ext cx="6792128" cy="1208068"/>
          </a:xfrm>
        </p:spPr>
        <p:txBody>
          <a:bodyPr anchor="b">
            <a:normAutofit/>
          </a:bodyPr>
          <a:lstStyle>
            <a:lvl1pPr>
              <a:defRPr sz="3600" b="1" i="0">
                <a:solidFill>
                  <a:schemeClr val="accent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1" name="Text Placeholder 145">
            <a:extLst>
              <a:ext uri="{FF2B5EF4-FFF2-40B4-BE49-F238E27FC236}">
                <a16:creationId xmlns:a16="http://schemas.microsoft.com/office/drawing/2014/main" id="{56050155-7DC9-824E-9FE7-9F6A3E2ADD4A}"/>
              </a:ext>
            </a:extLst>
          </p:cNvPr>
          <p:cNvSpPr>
            <a:spLocks noGrp="1"/>
          </p:cNvSpPr>
          <p:nvPr>
            <p:ph type="body" sz="quarter" idx="10"/>
          </p:nvPr>
        </p:nvSpPr>
        <p:spPr>
          <a:xfrm>
            <a:off x="838200" y="5121275"/>
            <a:ext cx="7524750" cy="746125"/>
          </a:xfrm>
        </p:spPr>
        <p:txBody>
          <a:bodyPr anchor="b">
            <a:normAutofit/>
          </a:bodyPr>
          <a:lstStyle>
            <a:lvl1pPr>
              <a:defRPr sz="1800"/>
            </a:lvl1pPr>
          </a:lstStyle>
          <a:p>
            <a:pPr lvl="0"/>
            <a:r>
              <a:rPr lang="en-US"/>
              <a:t>Edit Master text styles</a:t>
            </a:r>
          </a:p>
        </p:txBody>
      </p:sp>
    </p:spTree>
    <p:extLst>
      <p:ext uri="{BB962C8B-B14F-4D97-AF65-F5344CB8AC3E}">
        <p14:creationId xmlns:p14="http://schemas.microsoft.com/office/powerpoint/2010/main" val="86590535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Page - 1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199" y="1447800"/>
            <a:ext cx="10515600" cy="44265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pic>
        <p:nvPicPr>
          <p:cNvPr id="4" name="Picture 3"/>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19117" y="6219825"/>
            <a:ext cx="1832627" cy="419886"/>
          </a:xfrm>
          <a:prstGeom prst="rect">
            <a:avLst/>
          </a:prstGeom>
        </p:spPr>
      </p:pic>
    </p:spTree>
    <p:extLst>
      <p:ext uri="{BB962C8B-B14F-4D97-AF65-F5344CB8AC3E}">
        <p14:creationId xmlns:p14="http://schemas.microsoft.com/office/powerpoint/2010/main" val="2553839071"/>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Page - Partner - 1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799"/>
            <a:ext cx="10515591" cy="4419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Tree>
    <p:extLst>
      <p:ext uri="{BB962C8B-B14F-4D97-AF65-F5344CB8AC3E}">
        <p14:creationId xmlns:p14="http://schemas.microsoft.com/office/powerpoint/2010/main" val="30577904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Page - 2 column">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398399-D568-5448-86F5-9D07482789E9}"/>
              </a:ext>
            </a:extLst>
          </p:cNvPr>
          <p:cNvSpPr/>
          <p:nvPr userDrawn="1"/>
        </p:nvSpPr>
        <p:spPr>
          <a:xfrm>
            <a:off x="1" y="6010835"/>
            <a:ext cx="12192000" cy="84716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sp>
        <p:nvSpPr>
          <p:cNvPr id="11" name="Content Placeholder 2">
            <a:extLst>
              <a:ext uri="{FF2B5EF4-FFF2-40B4-BE49-F238E27FC236}">
                <a16:creationId xmlns:a16="http://schemas.microsoft.com/office/drawing/2014/main" id="{C9277203-C80E-EE41-A160-FEF4EC687706}"/>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94715E33-4AC9-F349-891A-6AE0A124449C}"/>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9521174" y="6219825"/>
            <a:ext cx="1832627" cy="419886"/>
          </a:xfrm>
          <a:prstGeom prst="rect">
            <a:avLst/>
          </a:prstGeom>
        </p:spPr>
      </p:pic>
    </p:spTree>
    <p:extLst>
      <p:ext uri="{BB962C8B-B14F-4D97-AF65-F5344CB8AC3E}">
        <p14:creationId xmlns:p14="http://schemas.microsoft.com/office/powerpoint/2010/main" val="368850411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Page - Partner - 2 colum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46314-49D3-DB4A-8E56-03ED88254919}"/>
              </a:ext>
            </a:extLst>
          </p:cNvPr>
          <p:cNvSpPr>
            <a:spLocks noGrp="1"/>
          </p:cNvSpPr>
          <p:nvPr>
            <p:ph type="title"/>
          </p:nvPr>
        </p:nvSpPr>
        <p:spPr>
          <a:xfrm>
            <a:off x="838200" y="365125"/>
            <a:ext cx="10515600" cy="863351"/>
          </a:xfrm>
          <a:prstGeom prst="rect">
            <a:avLst/>
          </a:prstGeom>
        </p:spPr>
        <p:txBody>
          <a:bodyPr/>
          <a:lstStyle>
            <a:lvl1pPr>
              <a:defRPr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30AFB33-920E-4A44-9E18-E21435B51E1C}"/>
              </a:ext>
            </a:extLst>
          </p:cNvPr>
          <p:cNvSpPr>
            <a:spLocks noGrp="1"/>
          </p:cNvSpPr>
          <p:nvPr>
            <p:ph idx="1"/>
          </p:nvPr>
        </p:nvSpPr>
        <p:spPr>
          <a:xfrm>
            <a:off x="838200" y="1447800"/>
            <a:ext cx="5032503"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Slide Number Placeholder 16">
            <a:extLst>
              <a:ext uri="{FF2B5EF4-FFF2-40B4-BE49-F238E27FC236}">
                <a16:creationId xmlns:a16="http://schemas.microsoft.com/office/drawing/2014/main" id="{3C59E7F1-F6D8-C644-A0B3-8B235DB4B1C1}"/>
              </a:ext>
            </a:extLst>
          </p:cNvPr>
          <p:cNvSpPr>
            <a:spLocks noGrp="1"/>
          </p:cNvSpPr>
          <p:nvPr>
            <p:ph type="sldNum" sz="quarter" idx="12"/>
          </p:nvPr>
        </p:nvSpPr>
        <p:spPr/>
        <p:txBody>
          <a:bodyPr/>
          <a:lstStyle/>
          <a:p>
            <a:fld id="{63501B2F-7599-7F48-96DD-4D75D627C43D}" type="slidenum">
              <a:rPr lang="en-US" smtClean="0"/>
              <a:pPr/>
              <a:t>‹#›</a:t>
            </a:fld>
            <a:endParaRPr lang="en-US" dirty="0"/>
          </a:p>
        </p:txBody>
      </p:sp>
      <p:pic>
        <p:nvPicPr>
          <p:cNvPr id="7" name="Graphic 6">
            <a:extLst>
              <a:ext uri="{FF2B5EF4-FFF2-40B4-BE49-F238E27FC236}">
                <a16:creationId xmlns:a16="http://schemas.microsoft.com/office/drawing/2014/main" id="{76C800E0-C861-F246-AFA4-53AB392EC2F8}"/>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838200" y="6193206"/>
            <a:ext cx="753533" cy="482420"/>
          </a:xfrm>
          <a:prstGeom prst="rect">
            <a:avLst/>
          </a:prstGeom>
        </p:spPr>
      </p:pic>
      <p:cxnSp>
        <p:nvCxnSpPr>
          <p:cNvPr id="9" name="Straight Connector 8">
            <a:extLst>
              <a:ext uri="{FF2B5EF4-FFF2-40B4-BE49-F238E27FC236}">
                <a16:creationId xmlns:a16="http://schemas.microsoft.com/office/drawing/2014/main" id="{F7A4104A-ED78-1540-9AE8-4DD9A6CA889F}"/>
              </a:ext>
            </a:extLst>
          </p:cNvPr>
          <p:cNvCxnSpPr>
            <a:cxnSpLocks/>
          </p:cNvCxnSpPr>
          <p:nvPr userDrawn="1"/>
        </p:nvCxnSpPr>
        <p:spPr>
          <a:xfrm>
            <a:off x="1884314" y="6193206"/>
            <a:ext cx="0" cy="4824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4F02996-94AE-A04A-938C-ADB643C5EEA5}"/>
              </a:ext>
            </a:extLst>
          </p:cNvPr>
          <p:cNvSpPr/>
          <p:nvPr userDrawn="1"/>
        </p:nvSpPr>
        <p:spPr>
          <a:xfrm>
            <a:off x="2176896" y="6247205"/>
            <a:ext cx="816163" cy="365125"/>
          </a:xfrm>
          <a:prstGeom prst="rect">
            <a:avLst/>
          </a:prstGeom>
          <a:noFill/>
          <a:ln>
            <a:solidFill>
              <a:srgbClr val="D8117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rgbClr val="D8117D"/>
                </a:solidFill>
              </a:rPr>
              <a:t>Partner logo</a:t>
            </a:r>
          </a:p>
        </p:txBody>
      </p:sp>
      <p:sp>
        <p:nvSpPr>
          <p:cNvPr id="8" name="Content Placeholder 2">
            <a:extLst>
              <a:ext uri="{FF2B5EF4-FFF2-40B4-BE49-F238E27FC236}">
                <a16:creationId xmlns:a16="http://schemas.microsoft.com/office/drawing/2014/main" id="{7C5CD949-FA41-8B49-85D7-B3E08A1D8EB4}"/>
              </a:ext>
            </a:extLst>
          </p:cNvPr>
          <p:cNvSpPr>
            <a:spLocks noGrp="1"/>
          </p:cNvSpPr>
          <p:nvPr>
            <p:ph idx="13"/>
          </p:nvPr>
        </p:nvSpPr>
        <p:spPr>
          <a:xfrm>
            <a:off x="6321287" y="1447800"/>
            <a:ext cx="5032514" cy="441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063635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Page - Option 1">
    <p:bg>
      <p:bgPr>
        <a:solidFill>
          <a:schemeClr val="accent3"/>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6C69003-6BE7-244C-97F0-A578FE263480}"/>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965309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Page - Option 2">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33BBD0A-B38F-9C4F-BE2D-36E5BCD7E34F}"/>
              </a:ext>
            </a:extLst>
          </p:cNvPr>
          <p:cNvSpPr>
            <a:spLocks noGrp="1"/>
          </p:cNvSpPr>
          <p:nvPr>
            <p:ph type="title"/>
          </p:nvPr>
        </p:nvSpPr>
        <p:spPr>
          <a:xfrm>
            <a:off x="838200" y="1447800"/>
            <a:ext cx="6806184" cy="1084534"/>
          </a:xfrm>
        </p:spPr>
        <p:txBody>
          <a:bodyPr anchor="t">
            <a:norm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Graphic 3">
            <a:extLst>
              <a:ext uri="{FF2B5EF4-FFF2-40B4-BE49-F238E27FC236}">
                <a16:creationId xmlns:a16="http://schemas.microsoft.com/office/drawing/2014/main" id="{79279169-A6FC-9D48-8B06-189ED6960AFB}"/>
              </a:ext>
            </a:extLst>
          </p:cNvPr>
          <p:cNvPicPr>
            <a:picLocks noChangeAspect="1"/>
          </p:cNvPicPr>
          <p:nvPr userDrawn="1"/>
        </p:nvPicPr>
        <p:blipFill rotWithShape="1">
          <a:blip r:embed="rId2">
            <a:alphaModFix/>
            <a:extLst>
              <a:ext uri="{96DAC541-7B7A-43D3-8B79-37D633B846F1}">
                <asvg:svgBlip xmlns="" xmlns:asvg="http://schemas.microsoft.com/office/drawing/2016/SVG/main" r:embed="rId3"/>
              </a:ext>
            </a:extLst>
          </a:blip>
          <a:srcRect l="-1" t="24650" r="66487" b="5836"/>
          <a:stretch/>
        </p:blipFill>
        <p:spPr>
          <a:xfrm>
            <a:off x="7762992" y="-1"/>
            <a:ext cx="4429008" cy="6858001"/>
          </a:xfrm>
          <a:prstGeom prst="rect">
            <a:avLst/>
          </a:prstGeom>
        </p:spPr>
      </p:pic>
    </p:spTree>
    <p:extLst>
      <p:ext uri="{BB962C8B-B14F-4D97-AF65-F5344CB8AC3E}">
        <p14:creationId xmlns:p14="http://schemas.microsoft.com/office/powerpoint/2010/main" val="2301018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4020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22051994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EA32BA7-89D6-AE41-862A-D09E7E761305}"/>
              </a:ext>
            </a:extLst>
          </p:cNvPr>
          <p:cNvSpPr>
            <a:spLocks noGrp="1"/>
          </p:cNvSpPr>
          <p:nvPr>
            <p:ph type="body" idx="1"/>
          </p:nvPr>
        </p:nvSpPr>
        <p:spPr>
          <a:xfrm>
            <a:off x="838200" y="1447800"/>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FB92D90-C1CF-5C46-80DC-A569F7600DBA}"/>
              </a:ext>
            </a:extLst>
          </p:cNvPr>
          <p:cNvSpPr>
            <a:spLocks noGrp="1"/>
          </p:cNvSpPr>
          <p:nvPr>
            <p:ph type="sldNum" sz="quarter" idx="4"/>
          </p:nvPr>
        </p:nvSpPr>
        <p:spPr>
          <a:xfrm>
            <a:off x="11353800" y="6356350"/>
            <a:ext cx="699655"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fld id="{63501B2F-7599-7F48-96DD-4D75D627C43D}" type="slidenum">
              <a:rPr lang="en-US" smtClean="0"/>
              <a:pPr/>
              <a:t>‹#›</a:t>
            </a:fld>
            <a:endParaRPr lang="en-US" dirty="0"/>
          </a:p>
        </p:txBody>
      </p:sp>
      <p:sp>
        <p:nvSpPr>
          <p:cNvPr id="11" name="Title Placeholder 10">
            <a:extLst>
              <a:ext uri="{FF2B5EF4-FFF2-40B4-BE49-F238E27FC236}">
                <a16:creationId xmlns:a16="http://schemas.microsoft.com/office/drawing/2014/main" id="{BDB186E5-15DF-E348-B56B-3D03A60306FF}"/>
              </a:ext>
            </a:extLst>
          </p:cNvPr>
          <p:cNvSpPr>
            <a:spLocks noGrp="1"/>
          </p:cNvSpPr>
          <p:nvPr>
            <p:ph type="title"/>
          </p:nvPr>
        </p:nvSpPr>
        <p:spPr>
          <a:xfrm>
            <a:off x="838200" y="365126"/>
            <a:ext cx="10515600" cy="1084534"/>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4D9F64CC-7F1B-164B-86F0-5C1B190794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tx1"/>
                </a:solidFill>
                <a:latin typeface="Arial" panose="020B0604020202020204" pitchFamily="34" charset="0"/>
              </a:defRPr>
            </a:lvl1pPr>
          </a:lstStyle>
          <a:p>
            <a:endParaRPr lang="en-US" dirty="0"/>
          </a:p>
        </p:txBody>
      </p:sp>
      <p:sp>
        <p:nvSpPr>
          <p:cNvPr id="13" name="Footer Placeholder 12">
            <a:extLst>
              <a:ext uri="{FF2B5EF4-FFF2-40B4-BE49-F238E27FC236}">
                <a16:creationId xmlns:a16="http://schemas.microsoft.com/office/drawing/2014/main" id="{8ECEA069-CE46-0E44-9B45-DCC1A71BA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baseline="0">
                <a:solidFill>
                  <a:schemeClr val="tx1"/>
                </a:solidFill>
                <a:latin typeface="Arial" panose="020B0604020202020204" pitchFamily="34" charset="0"/>
              </a:defRPr>
            </a:lvl1pPr>
          </a:lstStyle>
          <a:p>
            <a:endParaRPr lang="en-US" dirty="0"/>
          </a:p>
        </p:txBody>
      </p:sp>
    </p:spTree>
    <p:extLst>
      <p:ext uri="{BB962C8B-B14F-4D97-AF65-F5344CB8AC3E}">
        <p14:creationId xmlns:p14="http://schemas.microsoft.com/office/powerpoint/2010/main" val="13309650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2800" b="1" i="0" kern="1200">
          <a:solidFill>
            <a:schemeClr val="tx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2">
          <p15:clr>
            <a:srgbClr val="F26B43"/>
          </p15:clr>
        </p15:guide>
        <p15:guide id="2" pos="3840">
          <p15:clr>
            <a:srgbClr val="F26B43"/>
          </p15:clr>
        </p15:guide>
        <p15:guide id="3" pos="528">
          <p15:clr>
            <a:srgbClr val="F26B43"/>
          </p15:clr>
        </p15:guide>
        <p15:guide id="4" pos="7152">
          <p15:clr>
            <a:srgbClr val="F26B43"/>
          </p15:clr>
        </p15:guide>
        <p15:guide id="5" orient="horz" pos="3792">
          <p15:clr>
            <a:srgbClr val="F26B43"/>
          </p15:clr>
        </p15:guide>
        <p15:guide id="6" orient="horz" pos="3696">
          <p15:clr>
            <a:srgbClr val="F26B43"/>
          </p15:clr>
        </p15:guide>
        <p15:guide id="7"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oregonechonetwork.org/" TargetMode="Externa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hyperlink" Target="https://dfr.oregon.gov/insure/health/understand/Documents/DFR-OHA%20Telehealth%20Guidance.pdf" TargetMode="Externa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hyperlink" Target="https://www.oregon.gov/oha/HPA/DSI-HERC/SearchablePLdocuments/Prioritized-List-GN-A005.docx" TargetMode="External"/><Relationship Id="rId2" Type="http://schemas.openxmlformats.org/officeDocument/2006/relationships/hyperlink" Target="https://www.oregon.gov/oha/HPA/DSI-HERC/Pages/Prioritized-List.aspx" TargetMode="External"/><Relationship Id="rId1" Type="http://schemas.openxmlformats.org/officeDocument/2006/relationships/slideLayout" Target="../slideLayouts/slideLayout16.xml"/><Relationship Id="rId4" Type="http://schemas.openxmlformats.org/officeDocument/2006/relationships/hyperlink" Target="https://www.oregon.gov/oha/HPA/DSI-HERC/SearchablePLdocuments/Prioritized-List-SOI-006.docx"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www.hhs.gov/hipaa/for-professionals/special-topics/emergency-preparedness/notification-enforcement-discretion-telehealth/index.html" TargetMode="Externa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hyperlink" Target="https://www.oregon.gov/oha/HSD/OHP/Announcements/Expanded%20telehealth%20coverage%20for%20behavioral%20health%20services.pdf" TargetMode="External"/><Relationship Id="rId2" Type="http://schemas.openxmlformats.org/officeDocument/2006/relationships/hyperlink" Target="https://www.oregon.gov/OHA/HSD/OHP/Pages/COVID-19.aspx" TargetMode="External"/><Relationship Id="rId1" Type="http://schemas.openxmlformats.org/officeDocument/2006/relationships/slideLayout" Target="../slideLayouts/slideLayout16.xml"/><Relationship Id="rId6" Type="http://schemas.openxmlformats.org/officeDocument/2006/relationships/hyperlink" Target="https://www.cms.gov/newsroom/fact-sheets/medicare-telemedicine-health-care-provider-fact-sheet" TargetMode="External"/><Relationship Id="rId5" Type="http://schemas.openxmlformats.org/officeDocument/2006/relationships/hyperlink" Target="https://dfr.oregon.gov/insure/health/understand/Pages/coronavirus.aspx" TargetMode="External"/><Relationship Id="rId4" Type="http://schemas.openxmlformats.org/officeDocument/2006/relationships/hyperlink" Target="https://www.hhs.gov/hipaa/for-professionals/special-topics/emergency-preparedness/notification-enforcement-discretion-telehealth/index.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hyperlink" Target="https://oregonrecovers.communityos.org/" TargetMode="Externa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hyperlink" Target="https://www.oregon.gov/omb/Topics-of-Interest/Pages/COVID-19.aspx" TargetMode="External"/><Relationship Id="rId2" Type="http://schemas.openxmlformats.org/officeDocument/2006/relationships/hyperlink" Target="https://serv-or.org/" TargetMode="Externa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hyperlink" Target="http://www.healthoregon.org/coronavirushcp" TargetMode="External"/><Relationship Id="rId2" Type="http://schemas.openxmlformats.org/officeDocument/2006/relationships/hyperlink" Target="http://www.healthoregon.org/coronavirus" TargetMode="External"/><Relationship Id="rId1" Type="http://schemas.openxmlformats.org/officeDocument/2006/relationships/slideLayout" Target="../slideLayouts/slideLayout16.xml"/><Relationship Id="rId6" Type="http://schemas.openxmlformats.org/officeDocument/2006/relationships/hyperlink" Target="mailto:wolfmi@ohsu.edu" TargetMode="External"/><Relationship Id="rId5" Type="http://schemas.openxmlformats.org/officeDocument/2006/relationships/hyperlink" Target="http://www.oregonechonetwork.org/" TargetMode="External"/><Relationship Id="rId4" Type="http://schemas.openxmlformats.org/officeDocument/2006/relationships/hyperlink" Target="https://www.cdc.gov/coronavirus/2019-ncov/index.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EB22530-AA2D-0E42-91A6-35E0DDD74D32}"/>
              </a:ext>
            </a:extLst>
          </p:cNvPr>
          <p:cNvSpPr>
            <a:spLocks noGrp="1"/>
          </p:cNvSpPr>
          <p:nvPr>
            <p:ph type="subTitle" idx="1"/>
          </p:nvPr>
        </p:nvSpPr>
        <p:spPr>
          <a:xfrm>
            <a:off x="653111" y="1742344"/>
            <a:ext cx="8355318" cy="4294415"/>
          </a:xfrm>
        </p:spPr>
        <p:txBody>
          <a:bodyPr>
            <a:noAutofit/>
          </a:bodyPr>
          <a:lstStyle/>
          <a:p>
            <a:pPr marL="342900" indent="-342900">
              <a:buFont typeface="Arial" panose="020B0604020202020204" pitchFamily="34" charset="0"/>
              <a:buChar char="•"/>
            </a:pPr>
            <a:r>
              <a:rPr lang="en-US" sz="2800" dirty="0"/>
              <a:t>Our audio is currently muted</a:t>
            </a:r>
          </a:p>
          <a:p>
            <a:pPr marL="342900" indent="-342900">
              <a:buFont typeface="Arial" panose="020B0604020202020204" pitchFamily="34" charset="0"/>
              <a:buChar char="•"/>
            </a:pPr>
            <a:r>
              <a:rPr lang="en-US" sz="2800" dirty="0"/>
              <a:t>Call in number if your computer audio is not working:</a:t>
            </a:r>
          </a:p>
          <a:p>
            <a:r>
              <a:rPr lang="en-US" sz="2800" dirty="0"/>
              <a:t>        +1 669 900 6833 US</a:t>
            </a:r>
            <a:br>
              <a:rPr lang="en-US" sz="2800" dirty="0"/>
            </a:br>
            <a:r>
              <a:rPr lang="en-US" sz="2800" dirty="0"/>
              <a:t>       Meeting ID: 575 366 462</a:t>
            </a:r>
          </a:p>
          <a:p>
            <a:pPr marL="342900" indent="-342900">
              <a:buFont typeface="Arial" panose="020B0604020202020204" pitchFamily="34" charset="0"/>
              <a:buChar char="•"/>
            </a:pPr>
            <a:r>
              <a:rPr lang="en-US" sz="2800" dirty="0"/>
              <a:t>Please do NOT add your name and affiliation to the chat box when you log on. </a:t>
            </a:r>
          </a:p>
          <a:p>
            <a:pPr marL="342900" indent="-342900">
              <a:buFont typeface="Arial" panose="020B0604020202020204" pitchFamily="34" charset="0"/>
              <a:buChar char="•"/>
            </a:pPr>
            <a:r>
              <a:rPr lang="en-US" sz="2800" i="1" dirty="0"/>
              <a:t>For educational and quality improvement purposes, these sessions are being recorded. </a:t>
            </a:r>
          </a:p>
          <a:p>
            <a:pPr marL="342900" indent="-342900">
              <a:buFont typeface="Arial" panose="020B0604020202020204" pitchFamily="34" charset="0"/>
              <a:buChar char="•"/>
            </a:pPr>
            <a:endParaRPr lang="en-US" sz="3200" dirty="0"/>
          </a:p>
          <a:p>
            <a:endParaRPr lang="en-US" dirty="0"/>
          </a:p>
          <a:p>
            <a:pPr marL="571500" indent="-571500">
              <a:buFont typeface="Arial" panose="020B0604020202020204" pitchFamily="34" charset="0"/>
              <a:buChar char="•"/>
            </a:pPr>
            <a:endParaRPr lang="en-US" sz="3600" dirty="0"/>
          </a:p>
          <a:p>
            <a:pPr marL="571500" indent="-571500">
              <a:buFont typeface="Arial" panose="020B0604020202020204" pitchFamily="34" charset="0"/>
              <a:buChar char="•"/>
            </a:pPr>
            <a:endParaRPr lang="en-US" sz="3600" dirty="0"/>
          </a:p>
        </p:txBody>
      </p:sp>
      <p:sp>
        <p:nvSpPr>
          <p:cNvPr id="3" name="Title 2">
            <a:extLst>
              <a:ext uri="{FF2B5EF4-FFF2-40B4-BE49-F238E27FC236}">
                <a16:creationId xmlns:a16="http://schemas.microsoft.com/office/drawing/2014/main" id="{1954487F-F1B8-9046-A05E-8E3AA7551674}"/>
              </a:ext>
            </a:extLst>
          </p:cNvPr>
          <p:cNvSpPr>
            <a:spLocks noGrp="1"/>
          </p:cNvSpPr>
          <p:nvPr>
            <p:ph type="title"/>
          </p:nvPr>
        </p:nvSpPr>
        <p:spPr>
          <a:xfrm>
            <a:off x="2632912" y="611516"/>
            <a:ext cx="10184118" cy="1324225"/>
          </a:xfrm>
        </p:spPr>
        <p:txBody>
          <a:bodyPr>
            <a:normAutofit/>
          </a:bodyPr>
          <a:lstStyle/>
          <a:p>
            <a:r>
              <a:rPr lang="en-US" i="1" dirty="0"/>
              <a:t>Welcome. We will start promptly at noon</a:t>
            </a:r>
            <a:br>
              <a:rPr lang="en-US" i="1" dirty="0"/>
            </a:br>
            <a:endParaRPr lang="en-US" i="1" dirty="0"/>
          </a:p>
        </p:txBody>
      </p:sp>
    </p:spTree>
    <p:extLst>
      <p:ext uri="{BB962C8B-B14F-4D97-AF65-F5344CB8AC3E}">
        <p14:creationId xmlns:p14="http://schemas.microsoft.com/office/powerpoint/2010/main" val="717444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EB22530-AA2D-0E42-91A6-35E0DDD74D32}"/>
              </a:ext>
            </a:extLst>
          </p:cNvPr>
          <p:cNvSpPr>
            <a:spLocks noGrp="1"/>
          </p:cNvSpPr>
          <p:nvPr>
            <p:ph type="subTitle" idx="1"/>
          </p:nvPr>
        </p:nvSpPr>
        <p:spPr>
          <a:xfrm>
            <a:off x="653111" y="1742344"/>
            <a:ext cx="8355318" cy="4544156"/>
          </a:xfrm>
        </p:spPr>
        <p:txBody>
          <a:bodyPr>
            <a:noAutofit/>
          </a:bodyPr>
          <a:lstStyle/>
          <a:p>
            <a:pPr marL="342900" indent="-342900">
              <a:lnSpc>
                <a:spcPct val="100000"/>
              </a:lnSpc>
              <a:buFont typeface="Arial" panose="020B0604020202020204" pitchFamily="34" charset="0"/>
              <a:buChar char="•"/>
            </a:pPr>
            <a:r>
              <a:rPr lang="en-US" b="1" dirty="0"/>
              <a:t>Reminder: </a:t>
            </a:r>
            <a:r>
              <a:rPr lang="en-US" dirty="0"/>
              <a:t>You must complete the post-session survey that will be sent to you at 1:30 p.m. today to receive Continuing Medical Education (CME) credit for attending this session.</a:t>
            </a:r>
          </a:p>
          <a:p>
            <a:pPr marL="342900" indent="-342900">
              <a:lnSpc>
                <a:spcPct val="100000"/>
              </a:lnSpc>
              <a:buFont typeface="Arial" panose="020B0604020202020204" pitchFamily="34" charset="0"/>
              <a:buChar char="•"/>
            </a:pPr>
            <a:r>
              <a:rPr lang="en-US" dirty="0"/>
              <a:t>Chat box questions will be collected and addressed as soon as possible, either during or post-session; Questions/comments will be used to develop future session agendas.</a:t>
            </a:r>
          </a:p>
          <a:p>
            <a:pPr marL="342900" indent="-342900">
              <a:lnSpc>
                <a:spcPct val="100000"/>
              </a:lnSpc>
              <a:buFont typeface="Arial" panose="020B0604020202020204" pitchFamily="34" charset="0"/>
              <a:buChar char="•"/>
            </a:pPr>
            <a:r>
              <a:rPr lang="en-US" dirty="0"/>
              <a:t>Slides, video recordings of these sessions and other materials are available on the ECHO Connect site where you registered</a:t>
            </a:r>
          </a:p>
          <a:p>
            <a:endParaRPr lang="en-US" dirty="0"/>
          </a:p>
          <a:p>
            <a:pPr marL="571500" indent="-571500">
              <a:buFont typeface="Arial" panose="020B0604020202020204" pitchFamily="34" charset="0"/>
              <a:buChar char="•"/>
            </a:pPr>
            <a:endParaRPr lang="en-US" sz="3600" dirty="0"/>
          </a:p>
          <a:p>
            <a:pPr marL="571500" indent="-571500">
              <a:buFont typeface="Arial" panose="020B0604020202020204" pitchFamily="34" charset="0"/>
              <a:buChar char="•"/>
            </a:pPr>
            <a:endParaRPr lang="en-US" sz="3600" dirty="0"/>
          </a:p>
        </p:txBody>
      </p:sp>
      <p:sp>
        <p:nvSpPr>
          <p:cNvPr id="3" name="Title 2">
            <a:extLst>
              <a:ext uri="{FF2B5EF4-FFF2-40B4-BE49-F238E27FC236}">
                <a16:creationId xmlns:a16="http://schemas.microsoft.com/office/drawing/2014/main" id="{1954487F-F1B8-9046-A05E-8E3AA7551674}"/>
              </a:ext>
            </a:extLst>
          </p:cNvPr>
          <p:cNvSpPr>
            <a:spLocks noGrp="1"/>
          </p:cNvSpPr>
          <p:nvPr>
            <p:ph type="title"/>
          </p:nvPr>
        </p:nvSpPr>
        <p:spPr>
          <a:xfrm>
            <a:off x="2632912" y="611516"/>
            <a:ext cx="10184118" cy="1324225"/>
          </a:xfrm>
        </p:spPr>
        <p:txBody>
          <a:bodyPr>
            <a:normAutofit/>
          </a:bodyPr>
          <a:lstStyle/>
          <a:p>
            <a:r>
              <a:rPr lang="en-US" i="1" dirty="0"/>
              <a:t>Welcome. We will start promptly at noon</a:t>
            </a:r>
            <a:br>
              <a:rPr lang="en-US" i="1" dirty="0"/>
            </a:br>
            <a:endParaRPr lang="en-US" i="1" dirty="0"/>
          </a:p>
        </p:txBody>
      </p:sp>
    </p:spTree>
    <p:extLst>
      <p:ext uri="{BB962C8B-B14F-4D97-AF65-F5344CB8AC3E}">
        <p14:creationId xmlns:p14="http://schemas.microsoft.com/office/powerpoint/2010/main" val="1680166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0EB22530-AA2D-0E42-91A6-35E0DDD74D32}"/>
              </a:ext>
            </a:extLst>
          </p:cNvPr>
          <p:cNvSpPr>
            <a:spLocks noGrp="1"/>
          </p:cNvSpPr>
          <p:nvPr>
            <p:ph type="subTitle" idx="1"/>
          </p:nvPr>
        </p:nvSpPr>
        <p:spPr>
          <a:xfrm>
            <a:off x="837668" y="3530230"/>
            <a:ext cx="7389285" cy="899021"/>
          </a:xfrm>
        </p:spPr>
        <p:txBody>
          <a:bodyPr>
            <a:noAutofit/>
          </a:bodyPr>
          <a:lstStyle/>
          <a:p>
            <a:r>
              <a:rPr lang="en-US" sz="3600" dirty="0"/>
              <a:t>Oregon COVID-19 Response for Clinicians</a:t>
            </a:r>
          </a:p>
        </p:txBody>
      </p:sp>
      <p:sp>
        <p:nvSpPr>
          <p:cNvPr id="3" name="Title 2">
            <a:extLst>
              <a:ext uri="{FF2B5EF4-FFF2-40B4-BE49-F238E27FC236}">
                <a16:creationId xmlns:a16="http://schemas.microsoft.com/office/drawing/2014/main" id="{1954487F-F1B8-9046-A05E-8E3AA7551674}"/>
              </a:ext>
            </a:extLst>
          </p:cNvPr>
          <p:cNvSpPr>
            <a:spLocks noGrp="1"/>
          </p:cNvSpPr>
          <p:nvPr>
            <p:ph type="title"/>
          </p:nvPr>
        </p:nvSpPr>
        <p:spPr>
          <a:xfrm>
            <a:off x="837668" y="1957391"/>
            <a:ext cx="6792128" cy="1208068"/>
          </a:xfrm>
        </p:spPr>
        <p:txBody>
          <a:bodyPr/>
          <a:lstStyle/>
          <a:p>
            <a:r>
              <a:rPr lang="en-US" i="1" dirty="0"/>
              <a:t>Special</a:t>
            </a:r>
          </a:p>
        </p:txBody>
      </p:sp>
      <p:sp>
        <p:nvSpPr>
          <p:cNvPr id="4" name="Text Placeholder 3">
            <a:extLst>
              <a:ext uri="{FF2B5EF4-FFF2-40B4-BE49-F238E27FC236}">
                <a16:creationId xmlns:a16="http://schemas.microsoft.com/office/drawing/2014/main" id="{472A71AE-E819-7347-80F8-BD8CBD924777}"/>
              </a:ext>
            </a:extLst>
          </p:cNvPr>
          <p:cNvSpPr>
            <a:spLocks noGrp="1"/>
          </p:cNvSpPr>
          <p:nvPr>
            <p:ph type="body" sz="quarter" idx="10"/>
          </p:nvPr>
        </p:nvSpPr>
        <p:spPr>
          <a:xfrm>
            <a:off x="838200" y="4881867"/>
            <a:ext cx="7524750" cy="1379723"/>
          </a:xfrm>
        </p:spPr>
        <p:txBody>
          <a:bodyPr>
            <a:normAutofit/>
          </a:bodyPr>
          <a:lstStyle/>
          <a:p>
            <a:endParaRPr lang="fr" sz="2400" dirty="0"/>
          </a:p>
        </p:txBody>
      </p:sp>
    </p:spTree>
    <p:extLst>
      <p:ext uri="{BB962C8B-B14F-4D97-AF65-F5344CB8AC3E}">
        <p14:creationId xmlns:p14="http://schemas.microsoft.com/office/powerpoint/2010/main" val="3025795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u="sng" dirty="0">
                <a:hlinkClick r:id="rId2"/>
              </a:rPr>
              <a:t>oregonechonetwork.org</a:t>
            </a:r>
            <a:r>
              <a:rPr lang="en-US" dirty="0"/>
              <a:t/>
            </a:r>
            <a:br>
              <a:rPr lang="en-US" dirty="0"/>
            </a:b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20925" y="1447800"/>
            <a:ext cx="7550149" cy="4425950"/>
          </a:xfrm>
          <a:prstGeom prst="rect">
            <a:avLst/>
          </a:prstGeom>
        </p:spPr>
      </p:pic>
    </p:spTree>
    <p:extLst>
      <p:ext uri="{BB962C8B-B14F-4D97-AF65-F5344CB8AC3E}">
        <p14:creationId xmlns:p14="http://schemas.microsoft.com/office/powerpoint/2010/main" val="3305149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6809" y="689263"/>
            <a:ext cx="8156864"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Special</a:t>
            </a:r>
            <a:r>
              <a:rPr kumimoji="0" lang="en-US" sz="3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COVID-19 ECHO Series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Provide the latest information on the COVID-19 pandemic and it’s impact on Oregon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Deliver brief didactic sessions on key areas, e.g., clinical management, hospital/critical care management, prevention, practice system &amp; workflow, community impact, ethical issues, older adult &amp; vulnerable populations, long term care management, etc.</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Provide a forum to share clinical, community, and system cases to improve quality and inform ‘best practice’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04692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09A6-F63A-4F03-96E1-A6E6072F6527}"/>
              </a:ext>
            </a:extLst>
          </p:cNvPr>
          <p:cNvSpPr>
            <a:spLocks noGrp="1"/>
          </p:cNvSpPr>
          <p:nvPr>
            <p:ph type="title"/>
          </p:nvPr>
        </p:nvSpPr>
        <p:spPr/>
        <p:txBody>
          <a:bodyPr>
            <a:normAutofit/>
          </a:bodyPr>
          <a:lstStyle/>
          <a:p>
            <a:r>
              <a:rPr lang="en-US" sz="3200" dirty="0"/>
              <a:t>Overview</a:t>
            </a:r>
          </a:p>
        </p:txBody>
      </p:sp>
      <p:sp>
        <p:nvSpPr>
          <p:cNvPr id="3" name="Content Placeholder 2">
            <a:extLst>
              <a:ext uri="{FF2B5EF4-FFF2-40B4-BE49-F238E27FC236}">
                <a16:creationId xmlns:a16="http://schemas.microsoft.com/office/drawing/2014/main" id="{D943A54E-D788-4AC2-9FCA-13BCBC59C7D8}"/>
              </a:ext>
            </a:extLst>
          </p:cNvPr>
          <p:cNvSpPr>
            <a:spLocks noGrp="1"/>
          </p:cNvSpPr>
          <p:nvPr>
            <p:ph idx="1"/>
          </p:nvPr>
        </p:nvSpPr>
        <p:spPr/>
        <p:txBody>
          <a:bodyPr>
            <a:normAutofit/>
          </a:bodyPr>
          <a:lstStyle/>
          <a:p>
            <a:r>
              <a:rPr lang="en-US" altLang="en-US" sz="2400" dirty="0"/>
              <a:t>COVID-19 Update</a:t>
            </a:r>
          </a:p>
          <a:p>
            <a:r>
              <a:rPr lang="en-US" altLang="en-US" sz="2400" dirty="0"/>
              <a:t>Projected COVID-19 Epidemic Trends</a:t>
            </a:r>
          </a:p>
          <a:p>
            <a:r>
              <a:rPr lang="en-US" altLang="en-US" sz="2400" dirty="0"/>
              <a:t>Testing </a:t>
            </a:r>
          </a:p>
          <a:p>
            <a:r>
              <a:rPr lang="en-US" altLang="en-US" sz="2400" dirty="0"/>
              <a:t>General COVID-19 Questions</a:t>
            </a:r>
          </a:p>
          <a:p>
            <a:r>
              <a:rPr lang="en-US" altLang="en-US" sz="2400" dirty="0"/>
              <a:t>Clinical Care Guidance/Triage</a:t>
            </a:r>
          </a:p>
          <a:p>
            <a:r>
              <a:rPr lang="en-US" altLang="en-US" sz="2400" dirty="0"/>
              <a:t>Telehealth Coverage</a:t>
            </a:r>
          </a:p>
          <a:p>
            <a:r>
              <a:rPr lang="en-US" altLang="en-US" sz="2400" dirty="0"/>
              <a:t>Personal Protective Equipment</a:t>
            </a:r>
          </a:p>
          <a:p>
            <a:r>
              <a:rPr lang="en-US" altLang="en-US" sz="2400" dirty="0"/>
              <a:t>Healthcare Workforce</a:t>
            </a:r>
          </a:p>
        </p:txBody>
      </p:sp>
      <p:sp>
        <p:nvSpPr>
          <p:cNvPr id="4" name="Slide Number Placeholder 3">
            <a:extLst>
              <a:ext uri="{FF2B5EF4-FFF2-40B4-BE49-F238E27FC236}">
                <a16:creationId xmlns:a16="http://schemas.microsoft.com/office/drawing/2014/main" id="{29BF7DE4-5C6C-48CC-AF2A-4C0940EB8681}"/>
              </a:ext>
            </a:extLst>
          </p:cNvPr>
          <p:cNvSpPr>
            <a:spLocks noGrp="1"/>
          </p:cNvSpPr>
          <p:nvPr>
            <p:ph type="sldNum" sz="quarter" idx="12"/>
          </p:nvPr>
        </p:nvSpPr>
        <p:spPr/>
        <p:txBody>
          <a:bodyPr/>
          <a:lstStyle/>
          <a:p>
            <a:fld id="{63501B2F-7599-7F48-96DD-4D75D627C43D}" type="slidenum">
              <a:rPr lang="en-US" smtClean="0"/>
              <a:pPr/>
              <a:t>6</a:t>
            </a:fld>
            <a:endParaRPr lang="en-US" dirty="0"/>
          </a:p>
        </p:txBody>
      </p:sp>
    </p:spTree>
    <p:extLst>
      <p:ext uri="{BB962C8B-B14F-4D97-AF65-F5344CB8AC3E}">
        <p14:creationId xmlns:p14="http://schemas.microsoft.com/office/powerpoint/2010/main" val="742692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A9A3A-3389-4CDF-85CC-9DDC8572132D}"/>
              </a:ext>
            </a:extLst>
          </p:cNvPr>
          <p:cNvSpPr>
            <a:spLocks noGrp="1"/>
          </p:cNvSpPr>
          <p:nvPr>
            <p:ph type="title"/>
          </p:nvPr>
        </p:nvSpPr>
        <p:spPr/>
        <p:txBody>
          <a:bodyPr>
            <a:normAutofit/>
          </a:bodyPr>
          <a:lstStyle/>
          <a:p>
            <a:r>
              <a:rPr lang="en-US" sz="3200" dirty="0"/>
              <a:t>The COVID-19 Pandemic Update in Oregon</a:t>
            </a:r>
          </a:p>
        </p:txBody>
      </p:sp>
      <p:sp>
        <p:nvSpPr>
          <p:cNvPr id="3" name="Content Placeholder 2">
            <a:extLst>
              <a:ext uri="{FF2B5EF4-FFF2-40B4-BE49-F238E27FC236}">
                <a16:creationId xmlns:a16="http://schemas.microsoft.com/office/drawing/2014/main" id="{6C092679-F47C-4E98-873F-C0A6B985357D}"/>
              </a:ext>
            </a:extLst>
          </p:cNvPr>
          <p:cNvSpPr>
            <a:spLocks noGrp="1"/>
          </p:cNvSpPr>
          <p:nvPr>
            <p:ph idx="1"/>
          </p:nvPr>
        </p:nvSpPr>
        <p:spPr/>
        <p:txBody>
          <a:bodyPr/>
          <a:lstStyle/>
          <a:p>
            <a:r>
              <a:rPr lang="en-US" sz="2400" dirty="0"/>
              <a:t>As of April 1</a:t>
            </a:r>
            <a:r>
              <a:rPr lang="en-US" sz="2400" baseline="30000" dirty="0"/>
              <a:t>st</a:t>
            </a:r>
            <a:r>
              <a:rPr lang="en-US" sz="2400" dirty="0"/>
              <a:t>:</a:t>
            </a:r>
          </a:p>
          <a:p>
            <a:endParaRPr lang="en-US" dirty="0"/>
          </a:p>
          <a:p>
            <a:pPr marL="342900" indent="-342900">
              <a:buFont typeface="Arial" panose="020B0604020202020204" pitchFamily="34" charset="0"/>
              <a:buChar char="•"/>
            </a:pPr>
            <a:r>
              <a:rPr lang="en-US" sz="2400" dirty="0" smtClean="0"/>
              <a:t>826 </a:t>
            </a:r>
            <a:r>
              <a:rPr lang="en-US" sz="2400" dirty="0"/>
              <a:t>positive COVID-19 cases </a:t>
            </a:r>
          </a:p>
          <a:p>
            <a:pPr marL="342900" indent="-342900">
              <a:buFont typeface="Arial" panose="020B0604020202020204" pitchFamily="34" charset="0"/>
              <a:buChar char="•"/>
            </a:pPr>
            <a:r>
              <a:rPr lang="en-US" sz="2400" dirty="0" smtClean="0"/>
              <a:t>21</a:t>
            </a:r>
            <a:r>
              <a:rPr lang="en-US" sz="2400" dirty="0" smtClean="0"/>
              <a:t> </a:t>
            </a:r>
            <a:r>
              <a:rPr lang="en-US" sz="2400" dirty="0"/>
              <a:t>deaths</a:t>
            </a:r>
          </a:p>
          <a:p>
            <a:pPr marL="342900" indent="-342900">
              <a:buFont typeface="Arial" panose="020B0604020202020204" pitchFamily="34" charset="0"/>
              <a:buChar char="•"/>
            </a:pPr>
            <a:r>
              <a:rPr lang="en-US" sz="2400" dirty="0" smtClean="0"/>
              <a:t>16,082 </a:t>
            </a:r>
            <a:r>
              <a:rPr lang="en-US" sz="2400" dirty="0"/>
              <a:t>negative tests</a:t>
            </a:r>
          </a:p>
          <a:p>
            <a:pPr marL="342900" indent="-342900">
              <a:buFont typeface="Arial" panose="020B0604020202020204" pitchFamily="34" charset="0"/>
              <a:buChar char="•"/>
            </a:pPr>
            <a:r>
              <a:rPr lang="en-US" sz="2400" dirty="0"/>
              <a:t>Community transmission is broad and test results do not reflect the full impact of COVID-19 in our state.</a:t>
            </a:r>
          </a:p>
        </p:txBody>
      </p:sp>
      <p:sp>
        <p:nvSpPr>
          <p:cNvPr id="4" name="Slide Number Placeholder 3">
            <a:extLst>
              <a:ext uri="{FF2B5EF4-FFF2-40B4-BE49-F238E27FC236}">
                <a16:creationId xmlns:a16="http://schemas.microsoft.com/office/drawing/2014/main" id="{CA20E63E-192D-4F2F-A599-FFEF47E6001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1075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7A201-A23F-4A46-B65E-9954DACDBD1F}"/>
              </a:ext>
            </a:extLst>
          </p:cNvPr>
          <p:cNvSpPr>
            <a:spLocks noGrp="1"/>
          </p:cNvSpPr>
          <p:nvPr>
            <p:ph type="title"/>
          </p:nvPr>
        </p:nvSpPr>
        <p:spPr/>
        <p:txBody>
          <a:bodyPr/>
          <a:lstStyle/>
          <a:p>
            <a:r>
              <a:rPr lang="en-US" dirty="0"/>
              <a:t>Projected COVID-19 Epidemic Trends</a:t>
            </a:r>
          </a:p>
        </p:txBody>
      </p:sp>
    </p:spTree>
    <p:extLst>
      <p:ext uri="{BB962C8B-B14F-4D97-AF65-F5344CB8AC3E}">
        <p14:creationId xmlns:p14="http://schemas.microsoft.com/office/powerpoint/2010/main" val="3817029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1395A3-510C-4A28-9161-0C3F5B93FB39}"/>
              </a:ext>
            </a:extLst>
          </p:cNvPr>
          <p:cNvSpPr txBox="1"/>
          <p:nvPr/>
        </p:nvSpPr>
        <p:spPr>
          <a:xfrm>
            <a:off x="2511136" y="291090"/>
            <a:ext cx="7169727" cy="932688"/>
          </a:xfrm>
          <a:prstGeom prst="rect">
            <a:avLst/>
          </a:prstGeom>
        </p:spPr>
        <p:txBody>
          <a:bodyPr vert="horz" lIns="62345" tIns="31173" rIns="62345" bIns="31173" rtlCol="0" anchor="b">
            <a:normAutofit fontScale="92500"/>
          </a:bodyPr>
          <a:lstStyle/>
          <a:p>
            <a:pPr algn="ctr" defTabSz="623438">
              <a:lnSpc>
                <a:spcPct val="90000"/>
              </a:lnSpc>
              <a:spcBef>
                <a:spcPct val="0"/>
              </a:spcBef>
              <a:spcAft>
                <a:spcPts val="409"/>
              </a:spcAft>
            </a:pPr>
            <a:r>
              <a:rPr lang="en-US" sz="4023" b="1" dirty="0">
                <a:latin typeface="+mj-lt"/>
                <a:ea typeface="+mj-ea"/>
                <a:cs typeface="+mj-cs"/>
              </a:rPr>
              <a:t>Last Updated: 04/01/2020 0900</a:t>
            </a:r>
          </a:p>
        </p:txBody>
      </p:sp>
      <p:pic>
        <p:nvPicPr>
          <p:cNvPr id="2" name="Picture 1">
            <a:extLst>
              <a:ext uri="{FF2B5EF4-FFF2-40B4-BE49-F238E27FC236}">
                <a16:creationId xmlns:a16="http://schemas.microsoft.com/office/drawing/2014/main" id="{2703989D-039D-48BB-9ABF-978D1AEA4270}"/>
              </a:ext>
            </a:extLst>
          </p:cNvPr>
          <p:cNvPicPr>
            <a:picLocks noChangeAspect="1"/>
          </p:cNvPicPr>
          <p:nvPr/>
        </p:nvPicPr>
        <p:blipFill>
          <a:blip r:embed="rId3"/>
          <a:stretch>
            <a:fillRect/>
          </a:stretch>
        </p:blipFill>
        <p:spPr>
          <a:xfrm>
            <a:off x="1038399" y="1719743"/>
            <a:ext cx="10030898" cy="4689446"/>
          </a:xfrm>
          <a:prstGeom prst="rect">
            <a:avLst/>
          </a:prstGeom>
        </p:spPr>
      </p:pic>
    </p:spTree>
    <p:extLst>
      <p:ext uri="{BB962C8B-B14F-4D97-AF65-F5344CB8AC3E}">
        <p14:creationId xmlns:p14="http://schemas.microsoft.com/office/powerpoint/2010/main" val="2690972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88B232-CDAD-4A06-BB74-0393DB7AEB04}"/>
              </a:ext>
            </a:extLst>
          </p:cNvPr>
          <p:cNvPicPr>
            <a:picLocks noChangeAspect="1"/>
          </p:cNvPicPr>
          <p:nvPr/>
        </p:nvPicPr>
        <p:blipFill>
          <a:blip r:embed="rId3"/>
          <a:stretch>
            <a:fillRect/>
          </a:stretch>
        </p:blipFill>
        <p:spPr>
          <a:xfrm>
            <a:off x="2042535" y="423431"/>
            <a:ext cx="7948573" cy="6279373"/>
          </a:xfrm>
          <a:prstGeom prst="rect">
            <a:avLst/>
          </a:prstGeom>
        </p:spPr>
      </p:pic>
    </p:spTree>
    <p:extLst>
      <p:ext uri="{BB962C8B-B14F-4D97-AF65-F5344CB8AC3E}">
        <p14:creationId xmlns:p14="http://schemas.microsoft.com/office/powerpoint/2010/main" val="580825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BA7191-23E7-4DE1-8378-476E08D6D5F7}"/>
              </a:ext>
            </a:extLst>
          </p:cNvPr>
          <p:cNvSpPr txBox="1"/>
          <p:nvPr/>
        </p:nvSpPr>
        <p:spPr>
          <a:xfrm>
            <a:off x="2511136" y="291090"/>
            <a:ext cx="7169727" cy="932688"/>
          </a:xfrm>
          <a:prstGeom prst="rect">
            <a:avLst/>
          </a:prstGeom>
        </p:spPr>
        <p:txBody>
          <a:bodyPr vert="horz" lIns="62345" tIns="31173" rIns="62345" bIns="31173" rtlCol="0" anchor="b">
            <a:normAutofit/>
          </a:bodyPr>
          <a:lstStyle/>
          <a:p>
            <a:pPr algn="ctr" defTabSz="623438">
              <a:lnSpc>
                <a:spcPct val="90000"/>
              </a:lnSpc>
              <a:spcBef>
                <a:spcPct val="0"/>
              </a:spcBef>
              <a:spcAft>
                <a:spcPts val="409"/>
              </a:spcAft>
            </a:pPr>
            <a:r>
              <a:rPr lang="en-US" sz="3136" dirty="0">
                <a:latin typeface="+mj-lt"/>
                <a:ea typeface="+mj-ea"/>
                <a:cs typeface="+mj-cs"/>
              </a:rPr>
              <a:t>Projected Number of Hospital Beds for COVID-19 Patients in Oregon</a:t>
            </a:r>
          </a:p>
        </p:txBody>
      </p:sp>
      <p:pic>
        <p:nvPicPr>
          <p:cNvPr id="4" name="Picture 3">
            <a:extLst>
              <a:ext uri="{FF2B5EF4-FFF2-40B4-BE49-F238E27FC236}">
                <a16:creationId xmlns:a16="http://schemas.microsoft.com/office/drawing/2014/main" id="{AF6A283A-E885-467E-9805-70207D3ACD95}"/>
              </a:ext>
            </a:extLst>
          </p:cNvPr>
          <p:cNvPicPr>
            <a:picLocks noChangeAspect="1"/>
          </p:cNvPicPr>
          <p:nvPr/>
        </p:nvPicPr>
        <p:blipFill>
          <a:blip r:embed="rId3"/>
          <a:stretch>
            <a:fillRect/>
          </a:stretch>
        </p:blipFill>
        <p:spPr>
          <a:xfrm>
            <a:off x="2779584" y="1174274"/>
            <a:ext cx="6533528" cy="5700503"/>
          </a:xfrm>
          <a:prstGeom prst="rect">
            <a:avLst/>
          </a:prstGeom>
        </p:spPr>
      </p:pic>
    </p:spTree>
    <p:extLst>
      <p:ext uri="{BB962C8B-B14F-4D97-AF65-F5344CB8AC3E}">
        <p14:creationId xmlns:p14="http://schemas.microsoft.com/office/powerpoint/2010/main" val="2817690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E0B76-B385-4493-88FE-ECE89239BAF0}"/>
              </a:ext>
            </a:extLst>
          </p:cNvPr>
          <p:cNvSpPr>
            <a:spLocks noGrp="1"/>
          </p:cNvSpPr>
          <p:nvPr>
            <p:ph type="title"/>
          </p:nvPr>
        </p:nvSpPr>
        <p:spPr/>
        <p:txBody>
          <a:bodyPr/>
          <a:lstStyle/>
          <a:p>
            <a:r>
              <a:rPr lang="en-US" altLang="en-US" dirty="0"/>
              <a:t>COVID-19 Testing</a:t>
            </a:r>
            <a:endParaRPr lang="en-US" dirty="0"/>
          </a:p>
        </p:txBody>
      </p:sp>
    </p:spTree>
    <p:extLst>
      <p:ext uri="{BB962C8B-B14F-4D97-AF65-F5344CB8AC3E}">
        <p14:creationId xmlns:p14="http://schemas.microsoft.com/office/powerpoint/2010/main" val="393439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6AF9-D6C6-44C5-9DFD-6CFBD6938D57}"/>
              </a:ext>
            </a:extLst>
          </p:cNvPr>
          <p:cNvSpPr>
            <a:spLocks noGrp="1"/>
          </p:cNvSpPr>
          <p:nvPr>
            <p:ph type="title"/>
          </p:nvPr>
        </p:nvSpPr>
        <p:spPr/>
        <p:txBody>
          <a:bodyPr/>
          <a:lstStyle/>
          <a:p>
            <a:r>
              <a:rPr lang="en-US" altLang="en-US" dirty="0"/>
              <a:t>COVID-19 Testing Updates</a:t>
            </a:r>
            <a:endParaRPr lang="en-US" dirty="0"/>
          </a:p>
        </p:txBody>
      </p:sp>
      <p:sp>
        <p:nvSpPr>
          <p:cNvPr id="3" name="Content Placeholder 2">
            <a:extLst>
              <a:ext uri="{FF2B5EF4-FFF2-40B4-BE49-F238E27FC236}">
                <a16:creationId xmlns:a16="http://schemas.microsoft.com/office/drawing/2014/main" id="{AC4DC8A8-86F5-4FCA-B89A-B786D2B813A2}"/>
              </a:ext>
            </a:extLst>
          </p:cNvPr>
          <p:cNvSpPr>
            <a:spLocks noGrp="1"/>
          </p:cNvSpPr>
          <p:nvPr>
            <p:ph idx="1"/>
          </p:nvPr>
        </p:nvSpPr>
        <p:spPr/>
        <p:txBody>
          <a:bodyPr/>
          <a:lstStyle/>
          <a:p>
            <a:pPr>
              <a:defRPr/>
            </a:pPr>
            <a:r>
              <a:rPr lang="en-US" dirty="0"/>
              <a:t>Suggested groups for COVID-19 testing at clinical laboratories: persons with </a:t>
            </a:r>
            <a:r>
              <a:rPr lang="en-US" b="1" dirty="0"/>
              <a:t>fever, cough, or dyspnea</a:t>
            </a:r>
            <a:r>
              <a:rPr lang="en-US" dirty="0"/>
              <a:t>:</a:t>
            </a:r>
          </a:p>
          <a:p>
            <a:pPr marL="342900" indent="-342900">
              <a:buFont typeface="Arial" panose="020B0604020202020204" pitchFamily="34" charset="0"/>
              <a:buChar char="•"/>
              <a:defRPr/>
            </a:pPr>
            <a:r>
              <a:rPr lang="en-US" dirty="0"/>
              <a:t>Healthcare workers and first responders</a:t>
            </a:r>
          </a:p>
          <a:p>
            <a:pPr marL="342900" indent="-342900">
              <a:buFont typeface="Arial" panose="020B0604020202020204" pitchFamily="34" charset="0"/>
              <a:buChar char="•"/>
              <a:defRPr/>
            </a:pPr>
            <a:r>
              <a:rPr lang="en-US" dirty="0"/>
              <a:t>Patients with worsening symptoms</a:t>
            </a:r>
          </a:p>
          <a:p>
            <a:pPr marL="342900" indent="-342900">
              <a:buFont typeface="Arial" panose="020B0604020202020204" pitchFamily="34" charset="0"/>
              <a:buChar char="•"/>
              <a:defRPr/>
            </a:pPr>
            <a:r>
              <a:rPr lang="en-US" dirty="0"/>
              <a:t>Patients older than 60 years of age</a:t>
            </a:r>
          </a:p>
          <a:p>
            <a:pPr marL="342900" indent="-342900">
              <a:buFont typeface="Arial" panose="020B0604020202020204" pitchFamily="34" charset="0"/>
              <a:buChar char="•"/>
              <a:defRPr/>
            </a:pPr>
            <a:r>
              <a:rPr lang="en-US" dirty="0"/>
              <a:t>Patients with underlying medical conditions, including hypertension, diabetes, cardiovascular disease, lung disease, and immunocompromising conditions</a:t>
            </a:r>
          </a:p>
          <a:p>
            <a:pPr marL="342900" indent="-342900">
              <a:buFont typeface="Arial" panose="020B0604020202020204" pitchFamily="34" charset="0"/>
              <a:buChar char="•"/>
              <a:defRPr/>
            </a:pPr>
            <a:r>
              <a:rPr lang="en-US" dirty="0"/>
              <a:t>Pregnant women</a:t>
            </a:r>
          </a:p>
          <a:p>
            <a:pPr marL="342900" indent="-342900">
              <a:buFont typeface="Arial" panose="020B0604020202020204" pitchFamily="34" charset="0"/>
              <a:buChar char="•"/>
              <a:defRPr/>
            </a:pPr>
            <a:r>
              <a:rPr lang="en-US" dirty="0"/>
              <a:t>Patients who had contact with a suspect or lab-confirmed COVID-19 patient, or who had travel from an affected geographic area, within 14 days of their symptom onset</a:t>
            </a:r>
          </a:p>
          <a:p>
            <a:endParaRPr lang="en-US" dirty="0"/>
          </a:p>
        </p:txBody>
      </p:sp>
      <p:sp>
        <p:nvSpPr>
          <p:cNvPr id="4" name="Slide Number Placeholder 3">
            <a:extLst>
              <a:ext uri="{FF2B5EF4-FFF2-40B4-BE49-F238E27FC236}">
                <a16:creationId xmlns:a16="http://schemas.microsoft.com/office/drawing/2014/main" id="{43EE1B05-4A4C-40C7-97BB-02D2ADDB58F9}"/>
              </a:ext>
            </a:extLst>
          </p:cNvPr>
          <p:cNvSpPr>
            <a:spLocks noGrp="1"/>
          </p:cNvSpPr>
          <p:nvPr>
            <p:ph type="sldNum" sz="quarter" idx="12"/>
          </p:nvPr>
        </p:nvSpPr>
        <p:spPr/>
        <p:txBody>
          <a:bodyPr/>
          <a:lstStyle/>
          <a:p>
            <a:fld id="{63501B2F-7599-7F48-96DD-4D75D627C43D}" type="slidenum">
              <a:rPr lang="en-US" smtClean="0"/>
              <a:pPr/>
              <a:t>13</a:t>
            </a:fld>
            <a:endParaRPr lang="en-US" dirty="0"/>
          </a:p>
        </p:txBody>
      </p:sp>
    </p:spTree>
    <p:extLst>
      <p:ext uri="{BB962C8B-B14F-4D97-AF65-F5344CB8AC3E}">
        <p14:creationId xmlns:p14="http://schemas.microsoft.com/office/powerpoint/2010/main" val="3103087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A4B7CC-E534-4991-A15C-7D1DAF2C9712}"/>
              </a:ext>
            </a:extLst>
          </p:cNvPr>
          <p:cNvSpPr>
            <a:spLocks noGrp="1"/>
          </p:cNvSpPr>
          <p:nvPr>
            <p:ph idx="1"/>
          </p:nvPr>
        </p:nvSpPr>
        <p:spPr/>
        <p:txBody>
          <a:bodyPr/>
          <a:lstStyle/>
          <a:p>
            <a:pPr>
              <a:defRPr/>
            </a:pPr>
            <a:r>
              <a:rPr lang="en-US" dirty="0"/>
              <a:t>Oregon State Public Health Lab testing:</a:t>
            </a:r>
          </a:p>
          <a:p>
            <a:pPr marL="342900" indent="-342900">
              <a:buFont typeface="Arial" panose="020B0604020202020204" pitchFamily="34" charset="0"/>
              <a:buChar char="•"/>
              <a:defRPr/>
            </a:pPr>
            <a:r>
              <a:rPr lang="en-US" dirty="0"/>
              <a:t>Hospitalized patients with viral lower respiratory infection (and flu testing ordered while flu is circulating)</a:t>
            </a:r>
          </a:p>
          <a:p>
            <a:pPr marL="342900" indent="-342900">
              <a:buFont typeface="Arial" panose="020B0604020202020204" pitchFamily="34" charset="0"/>
              <a:buChar char="•"/>
              <a:defRPr/>
            </a:pPr>
            <a:r>
              <a:rPr lang="en-US" dirty="0"/>
              <a:t>Symptomatic persons (fever, cough, or dyspnea) in a facility or group setting (e.g., healthcare facility, residential care facility, school, or corrections)</a:t>
            </a:r>
          </a:p>
          <a:p>
            <a:endParaRPr lang="en-US" dirty="0"/>
          </a:p>
        </p:txBody>
      </p:sp>
      <p:sp>
        <p:nvSpPr>
          <p:cNvPr id="4" name="Slide Number Placeholder 3">
            <a:extLst>
              <a:ext uri="{FF2B5EF4-FFF2-40B4-BE49-F238E27FC236}">
                <a16:creationId xmlns:a16="http://schemas.microsoft.com/office/drawing/2014/main" id="{D236CD9E-2FFD-4A96-9417-0357B5616CE1}"/>
              </a:ext>
            </a:extLst>
          </p:cNvPr>
          <p:cNvSpPr>
            <a:spLocks noGrp="1"/>
          </p:cNvSpPr>
          <p:nvPr>
            <p:ph type="sldNum" sz="quarter" idx="12"/>
          </p:nvPr>
        </p:nvSpPr>
        <p:spPr/>
        <p:txBody>
          <a:bodyPr/>
          <a:lstStyle/>
          <a:p>
            <a:fld id="{63501B2F-7599-7F48-96DD-4D75D627C43D}" type="slidenum">
              <a:rPr lang="en-US" smtClean="0"/>
              <a:pPr/>
              <a:t>14</a:t>
            </a:fld>
            <a:endParaRPr lang="en-US" dirty="0"/>
          </a:p>
        </p:txBody>
      </p:sp>
      <p:sp>
        <p:nvSpPr>
          <p:cNvPr id="5" name="Title 5">
            <a:extLst>
              <a:ext uri="{FF2B5EF4-FFF2-40B4-BE49-F238E27FC236}">
                <a16:creationId xmlns:a16="http://schemas.microsoft.com/office/drawing/2014/main" id="{FF3A7F0B-3B87-48C1-8C28-98889EB5EE49}"/>
              </a:ext>
            </a:extLst>
          </p:cNvPr>
          <p:cNvSpPr>
            <a:spLocks noGrp="1" noChangeArrowheads="1"/>
          </p:cNvSpPr>
          <p:nvPr>
            <p:ph type="title"/>
          </p:nvPr>
        </p:nvSpPr>
        <p:spPr>
          <a:xfrm>
            <a:off x="838200" y="365125"/>
            <a:ext cx="10515600" cy="863600"/>
          </a:xfrm>
        </p:spPr>
        <p:txBody>
          <a:bodyPr/>
          <a:lstStyle/>
          <a:p>
            <a:r>
              <a:rPr lang="en-US" altLang="en-US" dirty="0"/>
              <a:t>COVID-19 Testing Updates, Q&amp;A</a:t>
            </a:r>
          </a:p>
        </p:txBody>
      </p:sp>
    </p:spTree>
    <p:extLst>
      <p:ext uri="{BB962C8B-B14F-4D97-AF65-F5344CB8AC3E}">
        <p14:creationId xmlns:p14="http://schemas.microsoft.com/office/powerpoint/2010/main" val="3338625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06425-61BA-4B7C-AAAF-F4422E0CD8C4}"/>
              </a:ext>
            </a:extLst>
          </p:cNvPr>
          <p:cNvSpPr>
            <a:spLocks noGrp="1"/>
          </p:cNvSpPr>
          <p:nvPr>
            <p:ph type="title"/>
          </p:nvPr>
        </p:nvSpPr>
        <p:spPr/>
        <p:txBody>
          <a:bodyPr/>
          <a:lstStyle/>
          <a:p>
            <a:r>
              <a:rPr lang="en-US" altLang="en-US" dirty="0"/>
              <a:t>Clinical Care/Triage </a:t>
            </a:r>
            <a:endParaRPr lang="en-US" dirty="0"/>
          </a:p>
        </p:txBody>
      </p:sp>
    </p:spTree>
    <p:extLst>
      <p:ext uri="{BB962C8B-B14F-4D97-AF65-F5344CB8AC3E}">
        <p14:creationId xmlns:p14="http://schemas.microsoft.com/office/powerpoint/2010/main" val="1096419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09D18-DD64-4C40-8A35-E7639B235673}"/>
              </a:ext>
            </a:extLst>
          </p:cNvPr>
          <p:cNvSpPr>
            <a:spLocks noGrp="1"/>
          </p:cNvSpPr>
          <p:nvPr>
            <p:ph type="title"/>
          </p:nvPr>
        </p:nvSpPr>
        <p:spPr/>
        <p:txBody>
          <a:bodyPr/>
          <a:lstStyle/>
          <a:p>
            <a:r>
              <a:rPr lang="en-US" altLang="en-US"/>
              <a:t>Recent Changes to Clinical Care and Healthcare Infection Prevention Guidance (March 27)</a:t>
            </a:r>
            <a:endParaRPr lang="en-US" dirty="0"/>
          </a:p>
        </p:txBody>
      </p:sp>
      <p:sp>
        <p:nvSpPr>
          <p:cNvPr id="3" name="Content Placeholder 2">
            <a:extLst>
              <a:ext uri="{FF2B5EF4-FFF2-40B4-BE49-F238E27FC236}">
                <a16:creationId xmlns:a16="http://schemas.microsoft.com/office/drawing/2014/main" id="{67466BBE-9F03-49BE-B68D-621049D7ACB6}"/>
              </a:ext>
            </a:extLst>
          </p:cNvPr>
          <p:cNvSpPr>
            <a:spLocks noGrp="1"/>
          </p:cNvSpPr>
          <p:nvPr>
            <p:ph idx="1"/>
          </p:nvPr>
        </p:nvSpPr>
        <p:spPr/>
        <p:txBody>
          <a:bodyPr/>
          <a:lstStyle/>
          <a:p>
            <a:r>
              <a:rPr lang="en-US" altLang="en-US" b="1" dirty="0"/>
              <a:t>Discontinuation of Transmission-based Precautions for Hospitalized Patients: </a:t>
            </a:r>
            <a:r>
              <a:rPr lang="en-US" altLang="en-US" dirty="0"/>
              <a:t>Provides criteria for discontinuation of transmission-based precautions, prioritizing a test-based strategy for patients that require continued hospitalization or will be transferred to a long-term care setting</a:t>
            </a:r>
          </a:p>
          <a:p>
            <a:r>
              <a:rPr lang="en-US" altLang="en-US" b="1" dirty="0"/>
              <a:t>Work Exclusion and Monitoring Determinations: </a:t>
            </a:r>
            <a:r>
              <a:rPr lang="en-US" altLang="en-US" dirty="0"/>
              <a:t>Recommendations include allowances for asymptomatic healthcare workers who have had an exposure to a COVID-19 patient to continue to work with strict self-monitoring for symptoms</a:t>
            </a:r>
          </a:p>
          <a:p>
            <a:r>
              <a:rPr lang="en-US" altLang="en-US" b="1" dirty="0"/>
              <a:t>Return-to-work considerations for healthcare personnel: </a:t>
            </a:r>
            <a:r>
              <a:rPr lang="en-US" altLang="en-US" dirty="0"/>
              <a:t>Simplifies recommendation for return-to-work timeline to a minimum of 72 hours post-resolution of fever and cough. Provides return-to-work best practices and considerations for crisis care scenarios. </a:t>
            </a:r>
          </a:p>
          <a:p>
            <a:endParaRPr lang="en-US" dirty="0"/>
          </a:p>
        </p:txBody>
      </p:sp>
      <p:sp>
        <p:nvSpPr>
          <p:cNvPr id="4" name="Slide Number Placeholder 3">
            <a:extLst>
              <a:ext uri="{FF2B5EF4-FFF2-40B4-BE49-F238E27FC236}">
                <a16:creationId xmlns:a16="http://schemas.microsoft.com/office/drawing/2014/main" id="{9EAE427F-90D5-4119-A206-C3347D1B38D3}"/>
              </a:ext>
            </a:extLst>
          </p:cNvPr>
          <p:cNvSpPr>
            <a:spLocks noGrp="1"/>
          </p:cNvSpPr>
          <p:nvPr>
            <p:ph type="sldNum" sz="quarter" idx="12"/>
          </p:nvPr>
        </p:nvSpPr>
        <p:spPr/>
        <p:txBody>
          <a:bodyPr/>
          <a:lstStyle/>
          <a:p>
            <a:fld id="{63501B2F-7599-7F48-96DD-4D75D627C43D}" type="slidenum">
              <a:rPr lang="en-US" smtClean="0"/>
              <a:pPr/>
              <a:t>16</a:t>
            </a:fld>
            <a:endParaRPr lang="en-US" dirty="0"/>
          </a:p>
        </p:txBody>
      </p:sp>
    </p:spTree>
    <p:extLst>
      <p:ext uri="{BB962C8B-B14F-4D97-AF65-F5344CB8AC3E}">
        <p14:creationId xmlns:p14="http://schemas.microsoft.com/office/powerpoint/2010/main" val="3819137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E440-6A31-408F-A456-6C4F6A0A8F0E}"/>
              </a:ext>
            </a:extLst>
          </p:cNvPr>
          <p:cNvSpPr>
            <a:spLocks noGrp="1"/>
          </p:cNvSpPr>
          <p:nvPr>
            <p:ph type="title"/>
          </p:nvPr>
        </p:nvSpPr>
        <p:spPr/>
        <p:txBody>
          <a:bodyPr/>
          <a:lstStyle/>
          <a:p>
            <a:r>
              <a:rPr lang="en-US" dirty="0"/>
              <a:t>Telehealth</a:t>
            </a:r>
          </a:p>
        </p:txBody>
      </p:sp>
    </p:spTree>
    <p:extLst>
      <p:ext uri="{BB962C8B-B14F-4D97-AF65-F5344CB8AC3E}">
        <p14:creationId xmlns:p14="http://schemas.microsoft.com/office/powerpoint/2010/main" val="2962498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80E-82B7-4B3D-863F-C83F5C53D87A}"/>
              </a:ext>
            </a:extLst>
          </p:cNvPr>
          <p:cNvSpPr>
            <a:spLocks noGrp="1"/>
          </p:cNvSpPr>
          <p:nvPr>
            <p:ph type="title"/>
          </p:nvPr>
        </p:nvSpPr>
        <p:spPr/>
        <p:txBody>
          <a:bodyPr/>
          <a:lstStyle/>
          <a:p>
            <a:r>
              <a:rPr lang="en-US" altLang="en-US" dirty="0"/>
              <a:t>OHA/DCBS Telehealth Guidance</a:t>
            </a:r>
            <a:endParaRPr lang="en-US" dirty="0"/>
          </a:p>
        </p:txBody>
      </p:sp>
      <p:sp>
        <p:nvSpPr>
          <p:cNvPr id="3" name="Content Placeholder 2">
            <a:extLst>
              <a:ext uri="{FF2B5EF4-FFF2-40B4-BE49-F238E27FC236}">
                <a16:creationId xmlns:a16="http://schemas.microsoft.com/office/drawing/2014/main" id="{2ED4EA15-DE87-4070-9CA8-8693A202B922}"/>
              </a:ext>
            </a:extLst>
          </p:cNvPr>
          <p:cNvSpPr>
            <a:spLocks noGrp="1"/>
          </p:cNvSpPr>
          <p:nvPr>
            <p:ph idx="1"/>
          </p:nvPr>
        </p:nvSpPr>
        <p:spPr/>
        <p:txBody>
          <a:bodyPr/>
          <a:lstStyle/>
          <a:p>
            <a:r>
              <a:rPr lang="en-US" altLang="en-US" dirty="0"/>
              <a:t>Health plans shall cover telehealth services delivered by in-network providers to </a:t>
            </a:r>
            <a:r>
              <a:rPr lang="en-US" altLang="en-US" b="1" dirty="0"/>
              <a:t>replace in-person visits </a:t>
            </a:r>
            <a:r>
              <a:rPr lang="en-US" altLang="en-US" dirty="0"/>
              <a:t>whenever possible and medically or clinically appropriate.</a:t>
            </a:r>
          </a:p>
          <a:p>
            <a:r>
              <a:rPr lang="en-US" altLang="en-US" dirty="0"/>
              <a:t>Health plans shall </a:t>
            </a:r>
            <a:r>
              <a:rPr lang="en-US" altLang="en-US" b="1" dirty="0"/>
              <a:t>examine reimbursement rates </a:t>
            </a:r>
            <a:r>
              <a:rPr lang="en-US" altLang="en-US" dirty="0"/>
              <a:t>for telehealth services to ensure they are </a:t>
            </a:r>
            <a:r>
              <a:rPr lang="en-US" altLang="en-US" b="1" dirty="0"/>
              <a:t>adequate to enable providers to increase capacity </a:t>
            </a:r>
            <a:r>
              <a:rPr lang="en-US" altLang="en-US" dirty="0"/>
              <a:t>to serve patients with appropriate telehealth delivery methods.</a:t>
            </a:r>
          </a:p>
          <a:p>
            <a:r>
              <a:rPr lang="en-US" altLang="en-US" dirty="0"/>
              <a:t>Health plans shall ensure </a:t>
            </a:r>
            <a:r>
              <a:rPr lang="en-US" altLang="en-US" b="1" dirty="0"/>
              <a:t>cost-sharing requirements </a:t>
            </a:r>
            <a:r>
              <a:rPr lang="en-US" altLang="en-US" dirty="0"/>
              <a:t>for services delivered via telehealth are no greater than if the service was delivered through in-person settings. </a:t>
            </a:r>
          </a:p>
          <a:p>
            <a:r>
              <a:rPr lang="en-US" altLang="en-US" dirty="0"/>
              <a:t>Health plans </a:t>
            </a:r>
            <a:r>
              <a:rPr lang="en-US" altLang="en-US" b="1" dirty="0"/>
              <a:t>shall clearly communicate </a:t>
            </a:r>
            <a:r>
              <a:rPr lang="en-US" altLang="en-US" dirty="0"/>
              <a:t>(e.g. prominently posting information on website) to their members and provider networks about options to receive health care services via appropriate telehealth delivery modes as well as how to bill for such services. </a:t>
            </a:r>
          </a:p>
          <a:p>
            <a:r>
              <a:rPr lang="en-US" altLang="en-US" dirty="0"/>
              <a:t>The full guidance can be found here: </a:t>
            </a:r>
            <a:r>
              <a:rPr lang="en-US" altLang="en-US" dirty="0">
                <a:hlinkClick r:id="rId2"/>
              </a:rPr>
              <a:t>https://dfr.oregon.gov/insure/health/understand/Documents/DFR-OHA%20Telehealth%20Guidance.pdf</a:t>
            </a:r>
            <a:r>
              <a:rPr lang="en-US" altLang="en-US" dirty="0"/>
              <a:t> </a:t>
            </a:r>
          </a:p>
          <a:p>
            <a:endParaRPr lang="en-US" dirty="0"/>
          </a:p>
        </p:txBody>
      </p:sp>
      <p:sp>
        <p:nvSpPr>
          <p:cNvPr id="4" name="Slide Number Placeholder 3">
            <a:extLst>
              <a:ext uri="{FF2B5EF4-FFF2-40B4-BE49-F238E27FC236}">
                <a16:creationId xmlns:a16="http://schemas.microsoft.com/office/drawing/2014/main" id="{9FE5CF00-91F5-4D33-865C-990BF73A3AF1}"/>
              </a:ext>
            </a:extLst>
          </p:cNvPr>
          <p:cNvSpPr>
            <a:spLocks noGrp="1"/>
          </p:cNvSpPr>
          <p:nvPr>
            <p:ph type="sldNum" sz="quarter" idx="12"/>
          </p:nvPr>
        </p:nvSpPr>
        <p:spPr/>
        <p:txBody>
          <a:bodyPr/>
          <a:lstStyle/>
          <a:p>
            <a:fld id="{63501B2F-7599-7F48-96DD-4D75D627C43D}" type="slidenum">
              <a:rPr lang="en-US" smtClean="0"/>
              <a:pPr/>
              <a:t>18</a:t>
            </a:fld>
            <a:endParaRPr lang="en-US" dirty="0"/>
          </a:p>
        </p:txBody>
      </p:sp>
    </p:spTree>
    <p:extLst>
      <p:ext uri="{BB962C8B-B14F-4D97-AF65-F5344CB8AC3E}">
        <p14:creationId xmlns:p14="http://schemas.microsoft.com/office/powerpoint/2010/main" val="749110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CB789-EEE8-4F9B-9B77-D063D2E9C650}"/>
              </a:ext>
            </a:extLst>
          </p:cNvPr>
          <p:cNvSpPr>
            <a:spLocks noGrp="1"/>
          </p:cNvSpPr>
          <p:nvPr>
            <p:ph type="title"/>
          </p:nvPr>
        </p:nvSpPr>
        <p:spPr/>
        <p:txBody>
          <a:bodyPr/>
          <a:lstStyle/>
          <a:p>
            <a:r>
              <a:rPr lang="en-US" altLang="en-US" dirty="0"/>
              <a:t>Telehealth Coverage for the Oregon Health Plan (OHP)</a:t>
            </a:r>
            <a:endParaRPr lang="en-US" dirty="0"/>
          </a:p>
        </p:txBody>
      </p:sp>
      <p:sp>
        <p:nvSpPr>
          <p:cNvPr id="3" name="Content Placeholder 2">
            <a:extLst>
              <a:ext uri="{FF2B5EF4-FFF2-40B4-BE49-F238E27FC236}">
                <a16:creationId xmlns:a16="http://schemas.microsoft.com/office/drawing/2014/main" id="{ED156DA7-7ABF-4DF2-89E0-1E1D9B665371}"/>
              </a:ext>
            </a:extLst>
          </p:cNvPr>
          <p:cNvSpPr>
            <a:spLocks noGrp="1"/>
          </p:cNvSpPr>
          <p:nvPr>
            <p:ph idx="1"/>
          </p:nvPr>
        </p:nvSpPr>
        <p:spPr/>
        <p:txBody>
          <a:bodyPr/>
          <a:lstStyle/>
          <a:p>
            <a:pPr>
              <a:defRPr/>
            </a:pPr>
            <a:r>
              <a:rPr lang="en-US">
                <a:hlinkClick r:id="rId2"/>
              </a:rPr>
              <a:t>Prioritized List of Health Services</a:t>
            </a:r>
            <a:r>
              <a:rPr lang="en-US"/>
              <a:t>, Effective 3/13/2020</a:t>
            </a:r>
          </a:p>
          <a:p>
            <a:pPr>
              <a:defRPr/>
            </a:pPr>
            <a:r>
              <a:rPr lang="en-US"/>
              <a:t>Guideline Note </a:t>
            </a:r>
            <a:r>
              <a:rPr lang="en-US">
                <a:hlinkClick r:id="rId3"/>
              </a:rPr>
              <a:t>A5 TELECONSULTATIONS AND ELECTRONIC/TELEPHONIC SERVICES</a:t>
            </a:r>
            <a:endParaRPr lang="en-US"/>
          </a:p>
          <a:p>
            <a:pPr>
              <a:defRPr/>
            </a:pPr>
            <a:r>
              <a:rPr lang="en-US"/>
              <a:t>Statement of Intent 6 </a:t>
            </a:r>
            <a:r>
              <a:rPr lang="en-US">
                <a:hlinkClick r:id="rId4"/>
              </a:rPr>
              <a:t>TELEPHONIC SERVICES DURING AN OUTBREAK OR EPIDEMIC</a:t>
            </a:r>
            <a:endParaRPr lang="en-US" dirty="0"/>
          </a:p>
        </p:txBody>
      </p:sp>
      <p:sp>
        <p:nvSpPr>
          <p:cNvPr id="4" name="Slide Number Placeholder 3">
            <a:extLst>
              <a:ext uri="{FF2B5EF4-FFF2-40B4-BE49-F238E27FC236}">
                <a16:creationId xmlns:a16="http://schemas.microsoft.com/office/drawing/2014/main" id="{06D8BFC4-22CF-4245-8B44-A198D0F6E0FE}"/>
              </a:ext>
            </a:extLst>
          </p:cNvPr>
          <p:cNvSpPr>
            <a:spLocks noGrp="1"/>
          </p:cNvSpPr>
          <p:nvPr>
            <p:ph type="sldNum" sz="quarter" idx="12"/>
          </p:nvPr>
        </p:nvSpPr>
        <p:spPr/>
        <p:txBody>
          <a:bodyPr/>
          <a:lstStyle/>
          <a:p>
            <a:fld id="{63501B2F-7599-7F48-96DD-4D75D627C43D}" type="slidenum">
              <a:rPr lang="en-US" smtClean="0"/>
              <a:pPr/>
              <a:t>19</a:t>
            </a:fld>
            <a:endParaRPr lang="en-US" dirty="0"/>
          </a:p>
        </p:txBody>
      </p:sp>
    </p:spTree>
    <p:extLst>
      <p:ext uri="{BB962C8B-B14F-4D97-AF65-F5344CB8AC3E}">
        <p14:creationId xmlns:p14="http://schemas.microsoft.com/office/powerpoint/2010/main" val="133026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A1D4DEF7-B8EF-449C-8D55-EDD385F296A4}"/>
              </a:ext>
            </a:extLst>
          </p:cNvPr>
          <p:cNvSpPr>
            <a:spLocks noGrp="1" noChangeArrowheads="1"/>
          </p:cNvSpPr>
          <p:nvPr>
            <p:ph type="title"/>
          </p:nvPr>
        </p:nvSpPr>
        <p:spPr>
          <a:xfrm>
            <a:off x="1828800" y="228601"/>
            <a:ext cx="8763000" cy="993775"/>
          </a:xfrm>
        </p:spPr>
        <p:txBody>
          <a:bodyPr/>
          <a:lstStyle/>
          <a:p>
            <a:pPr algn="ctr"/>
            <a:r>
              <a:rPr lang="en-US" altLang="en-US"/>
              <a:t>OHP Coverage of Telehealth/phone Visits</a:t>
            </a:r>
          </a:p>
        </p:txBody>
      </p:sp>
      <p:graphicFrame>
        <p:nvGraphicFramePr>
          <p:cNvPr id="4" name="Table 4">
            <a:extLst>
              <a:ext uri="{FF2B5EF4-FFF2-40B4-BE49-F238E27FC236}">
                <a16:creationId xmlns:a16="http://schemas.microsoft.com/office/drawing/2014/main" id="{A73D3CAC-2B4C-4253-965F-EDCF0DF98597}"/>
              </a:ext>
            </a:extLst>
          </p:cNvPr>
          <p:cNvGraphicFramePr>
            <a:graphicFrameLocks noGrp="1"/>
          </p:cNvGraphicFramePr>
          <p:nvPr>
            <p:ph idx="1"/>
            <p:extLst/>
          </p:nvPr>
        </p:nvGraphicFramePr>
        <p:xfrm>
          <a:off x="827314" y="675502"/>
          <a:ext cx="10562045" cy="4748169"/>
        </p:xfrm>
        <a:graphic>
          <a:graphicData uri="http://schemas.openxmlformats.org/drawingml/2006/table">
            <a:tbl>
              <a:tblPr firstRow="1" bandRow="1">
                <a:tableStyleId>{5C22544A-7EE6-4342-B048-85BDC9FD1C3A}</a:tableStyleId>
              </a:tblPr>
              <a:tblGrid>
                <a:gridCol w="2640512">
                  <a:extLst>
                    <a:ext uri="{9D8B030D-6E8A-4147-A177-3AD203B41FA5}">
                      <a16:colId xmlns:a16="http://schemas.microsoft.com/office/drawing/2014/main" val="3602554135"/>
                    </a:ext>
                  </a:extLst>
                </a:gridCol>
                <a:gridCol w="3180520">
                  <a:extLst>
                    <a:ext uri="{9D8B030D-6E8A-4147-A177-3AD203B41FA5}">
                      <a16:colId xmlns:a16="http://schemas.microsoft.com/office/drawing/2014/main" val="3531943388"/>
                    </a:ext>
                  </a:extLst>
                </a:gridCol>
                <a:gridCol w="3061461">
                  <a:extLst>
                    <a:ext uri="{9D8B030D-6E8A-4147-A177-3AD203B41FA5}">
                      <a16:colId xmlns:a16="http://schemas.microsoft.com/office/drawing/2014/main" val="3376193691"/>
                    </a:ext>
                  </a:extLst>
                </a:gridCol>
                <a:gridCol w="1679552">
                  <a:extLst>
                    <a:ext uri="{9D8B030D-6E8A-4147-A177-3AD203B41FA5}">
                      <a16:colId xmlns:a16="http://schemas.microsoft.com/office/drawing/2014/main" val="672154789"/>
                    </a:ext>
                  </a:extLst>
                </a:gridCol>
              </a:tblGrid>
              <a:tr h="661424">
                <a:tc>
                  <a:txBody>
                    <a:bodyPr/>
                    <a:lstStyle/>
                    <a:p>
                      <a:r>
                        <a:rPr lang="en-US" sz="1400" dirty="0"/>
                        <a:t>Type of service</a:t>
                      </a:r>
                    </a:p>
                  </a:txBody>
                  <a:tcPr marL="68580" marR="68580" marT="34282" marB="34282"/>
                </a:tc>
                <a:tc>
                  <a:txBody>
                    <a:bodyPr/>
                    <a:lstStyle/>
                    <a:p>
                      <a:r>
                        <a:rPr lang="en-US" sz="1400" dirty="0"/>
                        <a:t>Description</a:t>
                      </a:r>
                    </a:p>
                  </a:txBody>
                  <a:tcPr marL="68580" marR="68580" marT="34282" marB="34282"/>
                </a:tc>
                <a:tc>
                  <a:txBody>
                    <a:bodyPr/>
                    <a:lstStyle/>
                    <a:p>
                      <a:r>
                        <a:rPr lang="en-US" sz="1400" dirty="0"/>
                        <a:t>Codes (CPT, HCPCS, modifiers)</a:t>
                      </a:r>
                    </a:p>
                  </a:txBody>
                  <a:tcPr marL="68580" marR="68580" marT="34282" marB="34282"/>
                </a:tc>
                <a:tc>
                  <a:txBody>
                    <a:bodyPr/>
                    <a:lstStyle/>
                    <a:p>
                      <a:r>
                        <a:rPr lang="en-US" sz="1400" dirty="0"/>
                        <a:t>Use</a:t>
                      </a:r>
                    </a:p>
                  </a:txBody>
                  <a:tcPr marL="68580" marR="68580" marT="34282" marB="34282"/>
                </a:tc>
                <a:extLst>
                  <a:ext uri="{0D108BD9-81ED-4DB2-BD59-A6C34878D82A}">
                    <a16:rowId xmlns:a16="http://schemas.microsoft.com/office/drawing/2014/main" val="2013619383"/>
                  </a:ext>
                </a:extLst>
              </a:tr>
              <a:tr h="2481684">
                <a:tc>
                  <a:txBody>
                    <a:bodyPr/>
                    <a:lstStyle/>
                    <a:p>
                      <a:r>
                        <a:rPr lang="en-US" sz="1400" dirty="0">
                          <a:solidFill>
                            <a:schemeClr val="tx1"/>
                          </a:solidFill>
                        </a:rPr>
                        <a:t>Telehealth – synchronous video and audio</a:t>
                      </a:r>
                    </a:p>
                  </a:txBody>
                  <a:tcPr marL="68580" marR="68580" marT="34282" marB="34282"/>
                </a:tc>
                <a:tc>
                  <a:txBody>
                    <a:bodyPr/>
                    <a:lstStyle/>
                    <a:p>
                      <a:r>
                        <a:rPr lang="en-US" sz="1400" dirty="0"/>
                        <a:t>Visit with </a:t>
                      </a:r>
                      <a:r>
                        <a:rPr lang="en-US" sz="1400" dirty="0">
                          <a:solidFill>
                            <a:schemeClr val="tx1"/>
                          </a:solidFill>
                        </a:rPr>
                        <a:t>provider in which patient and provider interact by audio and video in real time, ideally through a HIPAA-compliant system. </a:t>
                      </a:r>
                    </a:p>
                    <a:p>
                      <a:r>
                        <a:rPr lang="en-US" sz="1400" i="1" dirty="0">
                          <a:solidFill>
                            <a:schemeClr val="tx1"/>
                          </a:solidFill>
                        </a:rPr>
                        <a:t>S</a:t>
                      </a:r>
                      <a:r>
                        <a:rPr lang="en-US" sz="1400" i="1" dirty="0"/>
                        <a:t>ervices like Skype, Hangouts and FaceTime are acceptable during the epidemic.</a:t>
                      </a:r>
                      <a:r>
                        <a:rPr lang="en-US" sz="1400" baseline="30000" dirty="0"/>
                        <a:t>1</a:t>
                      </a:r>
                      <a:r>
                        <a:rPr lang="en-US" sz="1400" dirty="0"/>
                        <a:t> </a:t>
                      </a:r>
                    </a:p>
                  </a:txBody>
                  <a:tcPr marL="68580" marR="68580" marT="34282" marB="34282"/>
                </a:tc>
                <a:tc>
                  <a:txBody>
                    <a:bodyPr/>
                    <a:lstStyle/>
                    <a:p>
                      <a:r>
                        <a:rPr lang="en-US" sz="1400" dirty="0"/>
                        <a:t>Extensive list of codes including usual office visit and behavioral health codes, inpatient/ICU.</a:t>
                      </a:r>
                    </a:p>
                    <a:p>
                      <a:endParaRPr lang="en-US" sz="1400" kern="1200" dirty="0">
                        <a:solidFill>
                          <a:schemeClr val="dk1"/>
                        </a:solidFill>
                        <a:effectLst/>
                        <a:latin typeface="+mn-lt"/>
                        <a:ea typeface="+mn-ea"/>
                        <a:cs typeface="+mn-cs"/>
                      </a:endParaRPr>
                    </a:p>
                    <a:p>
                      <a:r>
                        <a:rPr lang="en-US" sz="1400" kern="1200" dirty="0">
                          <a:solidFill>
                            <a:schemeClr val="dk1"/>
                          </a:solidFill>
                          <a:effectLst/>
                          <a:latin typeface="+mn-lt"/>
                          <a:ea typeface="+mn-ea"/>
                          <a:cs typeface="+mn-cs"/>
                        </a:rPr>
                        <a:t>If the patient is in a clinical site (e.g. clinic, ICU), that site can bill Q3014.</a:t>
                      </a:r>
                      <a:endParaRPr lang="en-US" sz="1400" dirty="0"/>
                    </a:p>
                  </a:txBody>
                  <a:tcPr marL="68580" marR="68580" marT="34282" marB="34282"/>
                </a:tc>
                <a:tc>
                  <a:txBody>
                    <a:bodyPr/>
                    <a:lstStyle/>
                    <a:p>
                      <a:r>
                        <a:rPr lang="en-US" sz="1400" dirty="0"/>
                        <a:t>Inpatient</a:t>
                      </a:r>
                    </a:p>
                    <a:p>
                      <a:r>
                        <a:rPr lang="en-US" sz="1400" dirty="0"/>
                        <a:t>Outpatient</a:t>
                      </a:r>
                    </a:p>
                    <a:p>
                      <a:r>
                        <a:rPr lang="en-US" sz="1400" dirty="0"/>
                        <a:t>New patients</a:t>
                      </a:r>
                    </a:p>
                    <a:p>
                      <a:r>
                        <a:rPr lang="en-US" sz="1400" dirty="0"/>
                        <a:t>Established patients</a:t>
                      </a:r>
                    </a:p>
                  </a:txBody>
                  <a:tcPr marL="68580" marR="68580" marT="34282" marB="34282"/>
                </a:tc>
                <a:extLst>
                  <a:ext uri="{0D108BD9-81ED-4DB2-BD59-A6C34878D82A}">
                    <a16:rowId xmlns:a16="http://schemas.microsoft.com/office/drawing/2014/main" val="174677739"/>
                  </a:ext>
                </a:extLst>
              </a:tr>
              <a:tr h="1605061">
                <a:tc>
                  <a:txBody>
                    <a:bodyPr/>
                    <a:lstStyle/>
                    <a:p>
                      <a:r>
                        <a:rPr lang="en-US" sz="1400" dirty="0"/>
                        <a:t>E-visits</a:t>
                      </a:r>
                    </a:p>
                  </a:txBody>
                  <a:tcPr marL="68580" marR="68580" marT="34282" marB="34282"/>
                </a:tc>
                <a:tc>
                  <a:txBody>
                    <a:bodyPr/>
                    <a:lstStyle/>
                    <a:p>
                      <a:r>
                        <a:rPr lang="en-US" sz="1400" dirty="0"/>
                        <a:t>Asynchronous electronic visits, such as through EPIC MyChart or other patient portals.</a:t>
                      </a:r>
                    </a:p>
                  </a:txBody>
                  <a:tcPr marL="68580" marR="68580" marT="34282" marB="34282"/>
                </a:tc>
                <a:tc>
                  <a:txBody>
                    <a:bodyPr/>
                    <a:lstStyle/>
                    <a:p>
                      <a:r>
                        <a:rPr lang="en-US" sz="1400" dirty="0"/>
                        <a:t>99421-99423</a:t>
                      </a:r>
                    </a:p>
                    <a:p>
                      <a:r>
                        <a:rPr lang="en-US" sz="1400" dirty="0"/>
                        <a:t>G2061-G2063</a:t>
                      </a:r>
                    </a:p>
                    <a:p>
                      <a:r>
                        <a:rPr lang="en-US" sz="1400" dirty="0"/>
                        <a:t>98970-98972</a:t>
                      </a:r>
                    </a:p>
                    <a:p>
                      <a:r>
                        <a:rPr lang="en-US" sz="1400" dirty="0"/>
                        <a:t>(Depending on provider type)</a:t>
                      </a:r>
                    </a:p>
                  </a:txBody>
                  <a:tcPr marL="68580" marR="68580" marT="34282" marB="34282"/>
                </a:tc>
                <a:tc>
                  <a:txBody>
                    <a:bodyPr/>
                    <a:lstStyle/>
                    <a:p>
                      <a:r>
                        <a:rPr lang="en-US" sz="1400" dirty="0"/>
                        <a:t>Codes indicate established patients only</a:t>
                      </a:r>
                      <a:r>
                        <a:rPr lang="en-US" sz="1400" baseline="30000" dirty="0"/>
                        <a:t>2</a:t>
                      </a:r>
                    </a:p>
                    <a:p>
                      <a:r>
                        <a:rPr lang="en-US" sz="1400" dirty="0"/>
                        <a:t>Patient initiated</a:t>
                      </a:r>
                      <a:r>
                        <a:rPr lang="en-US" sz="1400" baseline="30000" dirty="0"/>
                        <a:t>3</a:t>
                      </a:r>
                    </a:p>
                  </a:txBody>
                  <a:tcPr marL="68580" marR="68580" marT="34282" marB="34282"/>
                </a:tc>
                <a:extLst>
                  <a:ext uri="{0D108BD9-81ED-4DB2-BD59-A6C34878D82A}">
                    <a16:rowId xmlns:a16="http://schemas.microsoft.com/office/drawing/2014/main" val="1110772655"/>
                  </a:ext>
                </a:extLst>
              </a:tr>
            </a:tbl>
          </a:graphicData>
        </a:graphic>
      </p:graphicFrame>
      <p:sp>
        <p:nvSpPr>
          <p:cNvPr id="9241" name="TextBox 4">
            <a:extLst>
              <a:ext uri="{FF2B5EF4-FFF2-40B4-BE49-F238E27FC236}">
                <a16:creationId xmlns:a16="http://schemas.microsoft.com/office/drawing/2014/main" id="{1A82841C-09D8-45F0-B50A-7C6C3F054AEE}"/>
              </a:ext>
            </a:extLst>
          </p:cNvPr>
          <p:cNvSpPr txBox="1">
            <a:spLocks noChangeArrowheads="1"/>
          </p:cNvSpPr>
          <p:nvPr/>
        </p:nvSpPr>
        <p:spPr bwMode="auto">
          <a:xfrm>
            <a:off x="802641" y="5017271"/>
            <a:ext cx="10562044"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rgbClr val="005595"/>
                </a:solidFill>
                <a:latin typeface="Arial" panose="020B0604020202020204" pitchFamily="34" charset="0"/>
              </a:defRPr>
            </a:lvl1pPr>
            <a:lvl2pPr marL="742950" indent="-285750">
              <a:spcBef>
                <a:spcPct val="20000"/>
              </a:spcBef>
              <a:buChar char="–"/>
              <a:defRPr>
                <a:solidFill>
                  <a:srgbClr val="005595"/>
                </a:solidFill>
                <a:latin typeface="Arial" panose="020B0604020202020204" pitchFamily="34" charset="0"/>
              </a:defRPr>
            </a:lvl2pPr>
            <a:lvl3pPr marL="1143000" indent="-228600">
              <a:spcBef>
                <a:spcPct val="20000"/>
              </a:spcBef>
              <a:buChar char="•"/>
              <a:defRPr sz="1600">
                <a:solidFill>
                  <a:srgbClr val="005595"/>
                </a:solidFill>
                <a:latin typeface="Arial" panose="020B0604020202020204" pitchFamily="34" charset="0"/>
              </a:defRPr>
            </a:lvl3pPr>
            <a:lvl4pPr marL="1600200" indent="-228600">
              <a:spcBef>
                <a:spcPct val="20000"/>
              </a:spcBef>
              <a:buChar char="–"/>
              <a:defRPr sz="1400">
                <a:solidFill>
                  <a:srgbClr val="005595"/>
                </a:solidFill>
                <a:latin typeface="Arial" panose="020B0604020202020204" pitchFamily="34" charset="0"/>
              </a:defRPr>
            </a:lvl4pPr>
            <a:lvl5pPr marL="2057400" indent="-228600">
              <a:spcBef>
                <a:spcPct val="20000"/>
              </a:spcBef>
              <a:buChar char="»"/>
              <a:defRPr sz="1400">
                <a:solidFill>
                  <a:srgbClr val="005595"/>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005595"/>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005595"/>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005595"/>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005595"/>
                </a:solidFill>
                <a:latin typeface="Arial" panose="020B0604020202020204" pitchFamily="34" charset="0"/>
              </a:defRPr>
            </a:lvl9pPr>
          </a:lstStyle>
          <a:p>
            <a:pPr>
              <a:spcBef>
                <a:spcPct val="0"/>
              </a:spcBef>
              <a:buFontTx/>
              <a:buNone/>
              <a:defRPr/>
            </a:pPr>
            <a:r>
              <a:rPr lang="en-US" altLang="en-US" sz="1200" baseline="30000" dirty="0">
                <a:solidFill>
                  <a:schemeClr val="tx1"/>
                </a:solidFill>
                <a:latin typeface="+mn-lt"/>
              </a:rPr>
              <a:t>1</a:t>
            </a:r>
            <a:r>
              <a:rPr lang="en-US" altLang="en-US" sz="1200" dirty="0">
                <a:solidFill>
                  <a:schemeClr val="tx1"/>
                </a:solidFill>
                <a:latin typeface="+mn-lt"/>
              </a:rPr>
              <a:t>See HHS </a:t>
            </a:r>
            <a:r>
              <a:rPr lang="en-US" altLang="en-US" sz="1200" dirty="0">
                <a:solidFill>
                  <a:schemeClr val="tx1"/>
                </a:solidFill>
                <a:latin typeface="+mn-lt"/>
                <a:hlinkClick r:id="rId2"/>
              </a:rPr>
              <a:t>notice of enforcement discretion</a:t>
            </a:r>
            <a:r>
              <a:rPr lang="en-US" altLang="en-US" sz="1200" dirty="0">
                <a:solidFill>
                  <a:schemeClr val="tx1"/>
                </a:solidFill>
                <a:latin typeface="+mn-lt"/>
              </a:rPr>
              <a:t>. Some payers are/will allow these services to be billed by telephone.</a:t>
            </a:r>
            <a:br>
              <a:rPr lang="en-US" altLang="en-US" sz="1200" dirty="0">
                <a:solidFill>
                  <a:schemeClr val="tx1"/>
                </a:solidFill>
                <a:latin typeface="+mn-lt"/>
              </a:rPr>
            </a:br>
            <a:r>
              <a:rPr lang="en-US" altLang="en-US" sz="1200" baseline="30000" dirty="0">
                <a:solidFill>
                  <a:schemeClr val="tx1"/>
                </a:solidFill>
                <a:latin typeface="+mn-lt"/>
              </a:rPr>
              <a:t>2</a:t>
            </a:r>
            <a:r>
              <a:rPr lang="en-US" altLang="en-US" sz="1200" dirty="0">
                <a:solidFill>
                  <a:schemeClr val="tx1"/>
                </a:solidFill>
                <a:latin typeface="+mn-lt"/>
              </a:rPr>
              <a:t>OHP FFS will not audit for compliance with established patient requirements for telephone/online services. CCOs have been asked to allow telephone services for new patients</a:t>
            </a:r>
            <a:br>
              <a:rPr lang="en-US" altLang="en-US" sz="1200" dirty="0">
                <a:solidFill>
                  <a:schemeClr val="tx1"/>
                </a:solidFill>
                <a:latin typeface="+mn-lt"/>
              </a:rPr>
            </a:br>
            <a:r>
              <a:rPr lang="en-US" altLang="en-US" sz="1200" baseline="30000" dirty="0">
                <a:solidFill>
                  <a:schemeClr val="tx1"/>
                </a:solidFill>
                <a:latin typeface="+mn-lt"/>
              </a:rPr>
              <a:t>3</a:t>
            </a:r>
            <a:r>
              <a:rPr lang="en-US" altLang="en-US" sz="1200" dirty="0">
                <a:solidFill>
                  <a:schemeClr val="tx1"/>
                </a:solidFill>
                <a:latin typeface="+mn-lt"/>
              </a:rPr>
              <a:t>Providers may make patients aware of the service, but the patient must request the service </a:t>
            </a:r>
            <a:br>
              <a:rPr lang="en-US" altLang="en-US" sz="1200" dirty="0">
                <a:solidFill>
                  <a:schemeClr val="tx1"/>
                </a:solidFill>
                <a:latin typeface="+mn-lt"/>
              </a:rPr>
            </a:br>
            <a:r>
              <a:rPr lang="en-US" altLang="en-US" sz="1200" dirty="0">
                <a:solidFill>
                  <a:schemeClr val="tx1"/>
                </a:solidFill>
                <a:latin typeface="+mn-lt"/>
              </a:rPr>
              <a:t>and be notified of any cost sharing (no cost sharing for OHP).</a:t>
            </a:r>
          </a:p>
        </p:txBody>
      </p:sp>
      <p:sp>
        <p:nvSpPr>
          <p:cNvPr id="23578" name="Rectangle 1">
            <a:extLst>
              <a:ext uri="{FF2B5EF4-FFF2-40B4-BE49-F238E27FC236}">
                <a16:creationId xmlns:a16="http://schemas.microsoft.com/office/drawing/2014/main" id="{4888A82D-E846-4D6C-A5A4-51EB309D6A35}"/>
              </a:ext>
            </a:extLst>
          </p:cNvPr>
          <p:cNvSpPr>
            <a:spLocks noChangeArrowheads="1"/>
          </p:cNvSpPr>
          <p:nvPr/>
        </p:nvSpPr>
        <p:spPr bwMode="auto">
          <a:xfrm>
            <a:off x="5953125" y="3198814"/>
            <a:ext cx="2857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rgbClr val="005595"/>
                </a:solidFill>
                <a:latin typeface="Arial" panose="020B0604020202020204" pitchFamily="34" charset="0"/>
              </a:defRPr>
            </a:lvl1pPr>
            <a:lvl2pPr marL="742950" indent="-285750">
              <a:spcBef>
                <a:spcPct val="20000"/>
              </a:spcBef>
              <a:buChar char="–"/>
              <a:defRPr>
                <a:solidFill>
                  <a:srgbClr val="005595"/>
                </a:solidFill>
                <a:latin typeface="Arial" panose="020B0604020202020204" pitchFamily="34" charset="0"/>
              </a:defRPr>
            </a:lvl2pPr>
            <a:lvl3pPr marL="1143000" indent="-228600">
              <a:spcBef>
                <a:spcPct val="20000"/>
              </a:spcBef>
              <a:buChar char="•"/>
              <a:defRPr sz="1600">
                <a:solidFill>
                  <a:srgbClr val="005595"/>
                </a:solidFill>
                <a:latin typeface="Arial" panose="020B0604020202020204" pitchFamily="34" charset="0"/>
              </a:defRPr>
            </a:lvl3pPr>
            <a:lvl4pPr marL="1600200" indent="-228600">
              <a:spcBef>
                <a:spcPct val="20000"/>
              </a:spcBef>
              <a:buChar char="–"/>
              <a:defRPr sz="1400">
                <a:solidFill>
                  <a:srgbClr val="005595"/>
                </a:solidFill>
                <a:latin typeface="Arial" panose="020B0604020202020204" pitchFamily="34" charset="0"/>
              </a:defRPr>
            </a:lvl4pPr>
            <a:lvl5pPr marL="2057400" indent="-228600">
              <a:spcBef>
                <a:spcPct val="20000"/>
              </a:spcBef>
              <a:buChar char="»"/>
              <a:defRPr sz="1400">
                <a:solidFill>
                  <a:srgbClr val="005595"/>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005595"/>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005595"/>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005595"/>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005595"/>
                </a:solidFill>
                <a:latin typeface="Arial" panose="020B0604020202020204" pitchFamily="34" charset="0"/>
              </a:defRPr>
            </a:lvl9pPr>
          </a:lstStyle>
          <a:p>
            <a:pPr>
              <a:spcBef>
                <a:spcPct val="0"/>
              </a:spcBef>
              <a:buFontTx/>
              <a:buNone/>
            </a:pPr>
            <a:r>
              <a:rPr lang="en-US" altLang="en-US" sz="2400" baseline="30000">
                <a:solidFill>
                  <a:schemeClr val="tx1"/>
                </a:solidFill>
                <a:latin typeface="Times" panose="02020603050405020304" pitchFamily="18" charset="0"/>
              </a:rPr>
              <a:t>2</a:t>
            </a:r>
            <a:endParaRPr lang="en-US" altLang="en-US" sz="2400">
              <a:solidFill>
                <a:schemeClr val="tx1"/>
              </a:solidFill>
              <a:latin typeface="Times" panose="02020603050405020304" pitchFamily="18" charset="0"/>
            </a:endParaRPr>
          </a:p>
        </p:txBody>
      </p:sp>
    </p:spTree>
    <p:extLst>
      <p:ext uri="{BB962C8B-B14F-4D97-AF65-F5344CB8AC3E}">
        <p14:creationId xmlns:p14="http://schemas.microsoft.com/office/powerpoint/2010/main" val="1303514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CF1F601E-F1B7-48DD-B4B5-3FD74EE7D784}"/>
              </a:ext>
            </a:extLst>
          </p:cNvPr>
          <p:cNvSpPr>
            <a:spLocks noGrp="1" noChangeArrowheads="1"/>
          </p:cNvSpPr>
          <p:nvPr>
            <p:ph type="title"/>
          </p:nvPr>
        </p:nvSpPr>
        <p:spPr>
          <a:xfrm>
            <a:off x="2174875" y="674689"/>
            <a:ext cx="7886700" cy="993775"/>
          </a:xfrm>
        </p:spPr>
        <p:txBody>
          <a:bodyPr/>
          <a:lstStyle/>
          <a:p>
            <a:r>
              <a:rPr lang="en-US" altLang="en-US"/>
              <a:t>OHP Coverage of Telehealth/phone visits</a:t>
            </a:r>
          </a:p>
        </p:txBody>
      </p:sp>
      <p:graphicFrame>
        <p:nvGraphicFramePr>
          <p:cNvPr id="4" name="Table 4">
            <a:extLst>
              <a:ext uri="{FF2B5EF4-FFF2-40B4-BE49-F238E27FC236}">
                <a16:creationId xmlns:a16="http://schemas.microsoft.com/office/drawing/2014/main" id="{A73D3CAC-2B4C-4253-965F-EDCF0DF98597}"/>
              </a:ext>
            </a:extLst>
          </p:cNvPr>
          <p:cNvGraphicFramePr>
            <a:graphicFrameLocks noGrp="1"/>
          </p:cNvGraphicFramePr>
          <p:nvPr>
            <p:ph idx="1"/>
            <p:extLst/>
          </p:nvPr>
        </p:nvGraphicFramePr>
        <p:xfrm>
          <a:off x="805544" y="1474789"/>
          <a:ext cx="10461171" cy="3475037"/>
        </p:xfrm>
        <a:graphic>
          <a:graphicData uri="http://schemas.openxmlformats.org/drawingml/2006/table">
            <a:tbl>
              <a:tblPr firstRow="1" bandRow="1">
                <a:tableStyleId>{5C22544A-7EE6-4342-B048-85BDC9FD1C3A}</a:tableStyleId>
              </a:tblPr>
              <a:tblGrid>
                <a:gridCol w="2615293">
                  <a:extLst>
                    <a:ext uri="{9D8B030D-6E8A-4147-A177-3AD203B41FA5}">
                      <a16:colId xmlns:a16="http://schemas.microsoft.com/office/drawing/2014/main" val="3602554135"/>
                    </a:ext>
                  </a:extLst>
                </a:gridCol>
                <a:gridCol w="3241112">
                  <a:extLst>
                    <a:ext uri="{9D8B030D-6E8A-4147-A177-3AD203B41FA5}">
                      <a16:colId xmlns:a16="http://schemas.microsoft.com/office/drawing/2014/main" val="3531943388"/>
                    </a:ext>
                  </a:extLst>
                </a:gridCol>
                <a:gridCol w="2967629">
                  <a:extLst>
                    <a:ext uri="{9D8B030D-6E8A-4147-A177-3AD203B41FA5}">
                      <a16:colId xmlns:a16="http://schemas.microsoft.com/office/drawing/2014/main" val="3376193691"/>
                    </a:ext>
                  </a:extLst>
                </a:gridCol>
                <a:gridCol w="1637137">
                  <a:extLst>
                    <a:ext uri="{9D8B030D-6E8A-4147-A177-3AD203B41FA5}">
                      <a16:colId xmlns:a16="http://schemas.microsoft.com/office/drawing/2014/main" val="672154789"/>
                    </a:ext>
                  </a:extLst>
                </a:gridCol>
              </a:tblGrid>
              <a:tr h="495345">
                <a:tc>
                  <a:txBody>
                    <a:bodyPr/>
                    <a:lstStyle/>
                    <a:p>
                      <a:r>
                        <a:rPr lang="en-US" sz="1400" dirty="0"/>
                        <a:t>Type of service</a:t>
                      </a:r>
                    </a:p>
                  </a:txBody>
                  <a:tcPr marL="68580" marR="68580" marT="34293" marB="34293"/>
                </a:tc>
                <a:tc>
                  <a:txBody>
                    <a:bodyPr/>
                    <a:lstStyle/>
                    <a:p>
                      <a:r>
                        <a:rPr lang="en-US" sz="1400" dirty="0"/>
                        <a:t>Description</a:t>
                      </a:r>
                    </a:p>
                  </a:txBody>
                  <a:tcPr marL="68580" marR="68580" marT="34293" marB="34293"/>
                </a:tc>
                <a:tc>
                  <a:txBody>
                    <a:bodyPr/>
                    <a:lstStyle/>
                    <a:p>
                      <a:r>
                        <a:rPr lang="en-US" sz="1400" dirty="0"/>
                        <a:t>Codes (CPT, HCPCS, modifiers)</a:t>
                      </a:r>
                    </a:p>
                  </a:txBody>
                  <a:tcPr marL="68580" marR="68580" marT="34293" marB="34293"/>
                </a:tc>
                <a:tc>
                  <a:txBody>
                    <a:bodyPr/>
                    <a:lstStyle/>
                    <a:p>
                      <a:r>
                        <a:rPr lang="en-US" sz="1400" dirty="0"/>
                        <a:t>Use</a:t>
                      </a:r>
                    </a:p>
                  </a:txBody>
                  <a:tcPr marL="68580" marR="68580" marT="34293" marB="34293"/>
                </a:tc>
                <a:extLst>
                  <a:ext uri="{0D108BD9-81ED-4DB2-BD59-A6C34878D82A}">
                    <a16:rowId xmlns:a16="http://schemas.microsoft.com/office/drawing/2014/main" val="2013619383"/>
                  </a:ext>
                </a:extLst>
              </a:tr>
              <a:tr h="922104">
                <a:tc>
                  <a:txBody>
                    <a:bodyPr/>
                    <a:lstStyle/>
                    <a:p>
                      <a:r>
                        <a:rPr lang="en-US" sz="1400" dirty="0"/>
                        <a:t>Telephone only visits</a:t>
                      </a:r>
                    </a:p>
                  </a:txBody>
                  <a:tcPr marL="68580" marR="68580" marT="34293" marB="34293"/>
                </a:tc>
                <a:tc>
                  <a:txBody>
                    <a:bodyPr/>
                    <a:lstStyle/>
                    <a:p>
                      <a:r>
                        <a:rPr lang="en-US" sz="1400" dirty="0"/>
                        <a:t>Telephonic visit, physician and nonphysician codes</a:t>
                      </a:r>
                    </a:p>
                  </a:txBody>
                  <a:tcPr marL="68580" marR="68580" marT="34293" marB="34293"/>
                </a:tc>
                <a:tc>
                  <a:txBody>
                    <a:bodyPr/>
                    <a:lstStyle/>
                    <a:p>
                      <a:r>
                        <a:rPr lang="en-US" sz="1400" dirty="0"/>
                        <a:t>98966-98968 (nonphysician)</a:t>
                      </a:r>
                    </a:p>
                    <a:p>
                      <a:r>
                        <a:rPr lang="en-US" sz="1400" dirty="0"/>
                        <a:t>99441-99443 (physician)</a:t>
                      </a:r>
                    </a:p>
                  </a:txBody>
                  <a:tcPr marL="68580" marR="68580" marT="34293" marB="34293"/>
                </a:tc>
                <a:tc>
                  <a:txBody>
                    <a:bodyPr/>
                    <a:lstStyle/>
                    <a:p>
                      <a:r>
                        <a:rPr lang="en-US" sz="1400" dirty="0"/>
                        <a:t>Codes indicate established patients only</a:t>
                      </a:r>
                      <a:r>
                        <a:rPr lang="en-US" sz="1400" baseline="30000" dirty="0"/>
                        <a:t>2</a:t>
                      </a:r>
                    </a:p>
                  </a:txBody>
                  <a:tcPr marL="68580" marR="68580" marT="34293" marB="34293"/>
                </a:tc>
                <a:extLst>
                  <a:ext uri="{0D108BD9-81ED-4DB2-BD59-A6C34878D82A}">
                    <a16:rowId xmlns:a16="http://schemas.microsoft.com/office/drawing/2014/main" val="67386675"/>
                  </a:ext>
                </a:extLst>
              </a:tr>
              <a:tr h="922104">
                <a:tc>
                  <a:txBody>
                    <a:bodyPr/>
                    <a:lstStyle/>
                    <a:p>
                      <a:r>
                        <a:rPr lang="en-US" sz="1400" dirty="0"/>
                        <a:t>Quick virtual check in</a:t>
                      </a:r>
                    </a:p>
                    <a:p>
                      <a:r>
                        <a:rPr lang="en-US" sz="1400" dirty="0"/>
                        <a:t>By phone or audio/video connection</a:t>
                      </a:r>
                    </a:p>
                  </a:txBody>
                  <a:tcPr marL="68580" marR="68580" marT="34293" marB="34293"/>
                </a:tc>
                <a:tc>
                  <a:txBody>
                    <a:bodyPr/>
                    <a:lstStyle/>
                    <a:p>
                      <a:r>
                        <a:rPr lang="en-US" sz="1400" dirty="0"/>
                        <a:t>5-10 minutes</a:t>
                      </a:r>
                    </a:p>
                  </a:txBody>
                  <a:tcPr marL="68580" marR="68580" marT="34293" marB="34293"/>
                </a:tc>
                <a:tc>
                  <a:txBody>
                    <a:bodyPr/>
                    <a:lstStyle/>
                    <a:p>
                      <a:r>
                        <a:rPr lang="en-US" sz="1400" dirty="0"/>
                        <a:t>G2012</a:t>
                      </a:r>
                    </a:p>
                  </a:txBody>
                  <a:tcPr marL="68580" marR="68580" marT="34293" marB="34293"/>
                </a:tc>
                <a:tc>
                  <a:txBody>
                    <a:bodyPr/>
                    <a:lstStyle/>
                    <a:p>
                      <a:r>
                        <a:rPr lang="en-US" sz="1400" dirty="0"/>
                        <a:t>Codes indicate established patients only</a:t>
                      </a:r>
                      <a:r>
                        <a:rPr lang="en-US" sz="1400" baseline="30000" dirty="0"/>
                        <a:t>2</a:t>
                      </a:r>
                      <a:endParaRPr lang="en-US" sz="1400" dirty="0"/>
                    </a:p>
                  </a:txBody>
                  <a:tcPr marL="68580" marR="68580" marT="34293" marB="34293"/>
                </a:tc>
                <a:extLst>
                  <a:ext uri="{0D108BD9-81ED-4DB2-BD59-A6C34878D82A}">
                    <a16:rowId xmlns:a16="http://schemas.microsoft.com/office/drawing/2014/main" val="2191293396"/>
                  </a:ext>
                </a:extLst>
              </a:tr>
              <a:tr h="1135484">
                <a:tc>
                  <a:txBody>
                    <a:bodyPr/>
                    <a:lstStyle/>
                    <a:p>
                      <a:r>
                        <a:rPr lang="en-US" sz="1400" dirty="0"/>
                        <a:t>Clinician to Clinician</a:t>
                      </a:r>
                    </a:p>
                  </a:txBody>
                  <a:tcPr marL="68580" marR="68580" marT="34293" marB="34293"/>
                </a:tc>
                <a:tc>
                  <a:txBody>
                    <a:bodyPr/>
                    <a:lstStyle/>
                    <a:p>
                      <a:r>
                        <a:rPr lang="en-US" sz="1400" dirty="0"/>
                        <a:t>Interprofessional consultation</a:t>
                      </a:r>
                    </a:p>
                  </a:txBody>
                  <a:tcPr marL="68580" marR="68580" marT="34293" marB="34293"/>
                </a:tc>
                <a:tc>
                  <a:txBody>
                    <a:bodyPr/>
                    <a:lstStyle/>
                    <a:p>
                      <a:r>
                        <a:rPr lang="en-US" sz="1400" dirty="0"/>
                        <a:t>99451-99452</a:t>
                      </a:r>
                    </a:p>
                    <a:p>
                      <a:r>
                        <a:rPr lang="en-US" sz="1400" dirty="0"/>
                        <a:t>99446-99449</a:t>
                      </a:r>
                    </a:p>
                  </a:txBody>
                  <a:tcPr marL="68580" marR="68580" marT="34293" marB="34293"/>
                </a:tc>
                <a:tc>
                  <a:txBody>
                    <a:bodyPr/>
                    <a:lstStyle/>
                    <a:p>
                      <a:r>
                        <a:rPr lang="en-US" sz="1400" dirty="0"/>
                        <a:t>Inpatient, outpatient, emergency.</a:t>
                      </a:r>
                    </a:p>
                    <a:p>
                      <a:r>
                        <a:rPr lang="en-US" sz="1400" dirty="0"/>
                        <a:t>New or established.</a:t>
                      </a:r>
                    </a:p>
                  </a:txBody>
                  <a:tcPr marL="68580" marR="68580" marT="34293" marB="34293"/>
                </a:tc>
                <a:extLst>
                  <a:ext uri="{0D108BD9-81ED-4DB2-BD59-A6C34878D82A}">
                    <a16:rowId xmlns:a16="http://schemas.microsoft.com/office/drawing/2014/main" val="49342317"/>
                  </a:ext>
                </a:extLst>
              </a:tr>
            </a:tbl>
          </a:graphicData>
        </a:graphic>
      </p:graphicFrame>
      <p:sp>
        <p:nvSpPr>
          <p:cNvPr id="24606" name="TextBox 4">
            <a:extLst>
              <a:ext uri="{FF2B5EF4-FFF2-40B4-BE49-F238E27FC236}">
                <a16:creationId xmlns:a16="http://schemas.microsoft.com/office/drawing/2014/main" id="{CD15D035-625D-4D65-882C-9E6D6EE5CD58}"/>
              </a:ext>
            </a:extLst>
          </p:cNvPr>
          <p:cNvSpPr txBox="1">
            <a:spLocks noChangeArrowheads="1"/>
          </p:cNvSpPr>
          <p:nvPr/>
        </p:nvSpPr>
        <p:spPr bwMode="auto">
          <a:xfrm>
            <a:off x="805544" y="5049839"/>
            <a:ext cx="10461171"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rgbClr val="005595"/>
                </a:solidFill>
                <a:latin typeface="Arial" panose="020B0604020202020204" pitchFamily="34" charset="0"/>
              </a:defRPr>
            </a:lvl1pPr>
            <a:lvl2pPr marL="742950" indent="-285750">
              <a:spcBef>
                <a:spcPct val="20000"/>
              </a:spcBef>
              <a:buChar char="–"/>
              <a:defRPr>
                <a:solidFill>
                  <a:srgbClr val="005595"/>
                </a:solidFill>
                <a:latin typeface="Arial" panose="020B0604020202020204" pitchFamily="34" charset="0"/>
              </a:defRPr>
            </a:lvl2pPr>
            <a:lvl3pPr marL="1143000" indent="-228600">
              <a:spcBef>
                <a:spcPct val="20000"/>
              </a:spcBef>
              <a:buChar char="•"/>
              <a:defRPr sz="1600">
                <a:solidFill>
                  <a:srgbClr val="005595"/>
                </a:solidFill>
                <a:latin typeface="Arial" panose="020B0604020202020204" pitchFamily="34" charset="0"/>
              </a:defRPr>
            </a:lvl3pPr>
            <a:lvl4pPr marL="1600200" indent="-228600">
              <a:spcBef>
                <a:spcPct val="20000"/>
              </a:spcBef>
              <a:buChar char="–"/>
              <a:defRPr sz="1400">
                <a:solidFill>
                  <a:srgbClr val="005595"/>
                </a:solidFill>
                <a:latin typeface="Arial" panose="020B0604020202020204" pitchFamily="34" charset="0"/>
              </a:defRPr>
            </a:lvl4pPr>
            <a:lvl5pPr marL="2057400" indent="-228600">
              <a:spcBef>
                <a:spcPct val="20000"/>
              </a:spcBef>
              <a:buChar char="»"/>
              <a:defRPr sz="1400">
                <a:solidFill>
                  <a:srgbClr val="005595"/>
                </a:solidFill>
                <a:latin typeface="Arial" panose="020B0604020202020204" pitchFamily="34" charset="0"/>
              </a:defRPr>
            </a:lvl5pPr>
            <a:lvl6pPr marL="2514600" indent="-228600" eaLnBrk="0" fontAlgn="base" hangingPunct="0">
              <a:spcBef>
                <a:spcPct val="20000"/>
              </a:spcBef>
              <a:spcAft>
                <a:spcPct val="0"/>
              </a:spcAft>
              <a:buChar char="»"/>
              <a:defRPr sz="1400">
                <a:solidFill>
                  <a:srgbClr val="005595"/>
                </a:solidFill>
                <a:latin typeface="Arial" panose="020B0604020202020204" pitchFamily="34" charset="0"/>
              </a:defRPr>
            </a:lvl6pPr>
            <a:lvl7pPr marL="2971800" indent="-228600" eaLnBrk="0" fontAlgn="base" hangingPunct="0">
              <a:spcBef>
                <a:spcPct val="20000"/>
              </a:spcBef>
              <a:spcAft>
                <a:spcPct val="0"/>
              </a:spcAft>
              <a:buChar char="»"/>
              <a:defRPr sz="1400">
                <a:solidFill>
                  <a:srgbClr val="005595"/>
                </a:solidFill>
                <a:latin typeface="Arial" panose="020B0604020202020204" pitchFamily="34" charset="0"/>
              </a:defRPr>
            </a:lvl7pPr>
            <a:lvl8pPr marL="3429000" indent="-228600" eaLnBrk="0" fontAlgn="base" hangingPunct="0">
              <a:spcBef>
                <a:spcPct val="20000"/>
              </a:spcBef>
              <a:spcAft>
                <a:spcPct val="0"/>
              </a:spcAft>
              <a:buChar char="»"/>
              <a:defRPr sz="1400">
                <a:solidFill>
                  <a:srgbClr val="005595"/>
                </a:solidFill>
                <a:latin typeface="Arial" panose="020B0604020202020204" pitchFamily="34" charset="0"/>
              </a:defRPr>
            </a:lvl8pPr>
            <a:lvl9pPr marL="3886200" indent="-228600" eaLnBrk="0" fontAlgn="base" hangingPunct="0">
              <a:spcBef>
                <a:spcPct val="20000"/>
              </a:spcBef>
              <a:spcAft>
                <a:spcPct val="0"/>
              </a:spcAft>
              <a:buChar char="»"/>
              <a:defRPr sz="1400">
                <a:solidFill>
                  <a:srgbClr val="005595"/>
                </a:solidFill>
                <a:latin typeface="Arial" panose="020B0604020202020204" pitchFamily="34" charset="0"/>
              </a:defRPr>
            </a:lvl9pPr>
          </a:lstStyle>
          <a:p>
            <a:pPr>
              <a:spcBef>
                <a:spcPct val="0"/>
              </a:spcBef>
              <a:buFontTx/>
              <a:buNone/>
            </a:pPr>
            <a:r>
              <a:rPr lang="en-US" altLang="en-US" sz="1400" baseline="30000" dirty="0">
                <a:solidFill>
                  <a:schemeClr val="tx1"/>
                </a:solidFill>
                <a:cs typeface="Arial" panose="020B0604020202020204" pitchFamily="34" charset="0"/>
              </a:rPr>
              <a:t>2</a:t>
            </a:r>
            <a:r>
              <a:rPr lang="en-US" altLang="en-US" sz="1400" dirty="0">
                <a:solidFill>
                  <a:schemeClr val="tx1"/>
                </a:solidFill>
                <a:cs typeface="Arial" panose="020B0604020202020204" pitchFamily="34" charset="0"/>
              </a:rPr>
              <a:t>OHP FFS will not audit for compliance with established patient requirements for telephone/online services. CCOs have been asked to allow telephone services for new patients</a:t>
            </a:r>
            <a:br>
              <a:rPr lang="en-US" altLang="en-US" sz="1400" dirty="0">
                <a:solidFill>
                  <a:schemeClr val="tx1"/>
                </a:solidFill>
                <a:cs typeface="Arial" panose="020B0604020202020204" pitchFamily="34" charset="0"/>
              </a:rPr>
            </a:br>
            <a:r>
              <a:rPr lang="en-US" altLang="en-US" sz="1400" baseline="30000" dirty="0">
                <a:solidFill>
                  <a:schemeClr val="tx1"/>
                </a:solidFill>
                <a:cs typeface="Arial" panose="020B0604020202020204" pitchFamily="34" charset="0"/>
              </a:rPr>
              <a:t>3</a:t>
            </a:r>
            <a:r>
              <a:rPr lang="en-US" altLang="en-US" sz="1400" dirty="0">
                <a:solidFill>
                  <a:schemeClr val="tx1"/>
                </a:solidFill>
                <a:cs typeface="Arial" panose="020B0604020202020204" pitchFamily="34" charset="0"/>
              </a:rPr>
              <a:t>Providers may make patients aware of the service, but the patient must request the service and be notified of any cost sharing (no cost sharing for OHP).</a:t>
            </a:r>
          </a:p>
        </p:txBody>
      </p:sp>
    </p:spTree>
    <p:extLst>
      <p:ext uri="{BB962C8B-B14F-4D97-AF65-F5344CB8AC3E}">
        <p14:creationId xmlns:p14="http://schemas.microsoft.com/office/powerpoint/2010/main" val="4209547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57E57F23-3BC9-4A00-84E0-FC228D48FCA5}"/>
              </a:ext>
            </a:extLst>
          </p:cNvPr>
          <p:cNvSpPr>
            <a:spLocks noGrp="1" noChangeArrowheads="1"/>
          </p:cNvSpPr>
          <p:nvPr>
            <p:ph type="title"/>
          </p:nvPr>
        </p:nvSpPr>
        <p:spPr>
          <a:xfrm>
            <a:off x="2174876" y="674689"/>
            <a:ext cx="8035925" cy="993775"/>
          </a:xfrm>
        </p:spPr>
        <p:txBody>
          <a:bodyPr/>
          <a:lstStyle/>
          <a:p>
            <a:r>
              <a:rPr lang="en-US" altLang="en-US"/>
              <a:t>OHP Coverage of Telehealth/phone visits</a:t>
            </a:r>
          </a:p>
        </p:txBody>
      </p:sp>
      <p:graphicFrame>
        <p:nvGraphicFramePr>
          <p:cNvPr id="4" name="Table 4">
            <a:extLst>
              <a:ext uri="{FF2B5EF4-FFF2-40B4-BE49-F238E27FC236}">
                <a16:creationId xmlns:a16="http://schemas.microsoft.com/office/drawing/2014/main" id="{A73D3CAC-2B4C-4253-965F-EDCF0DF98597}"/>
              </a:ext>
            </a:extLst>
          </p:cNvPr>
          <p:cNvGraphicFramePr>
            <a:graphicFrameLocks noGrp="1"/>
          </p:cNvGraphicFramePr>
          <p:nvPr>
            <p:ph idx="1"/>
            <p:extLst/>
          </p:nvPr>
        </p:nvGraphicFramePr>
        <p:xfrm>
          <a:off x="751840" y="1474789"/>
          <a:ext cx="10525760" cy="2345371"/>
        </p:xfrm>
        <a:graphic>
          <a:graphicData uri="http://schemas.openxmlformats.org/drawingml/2006/table">
            <a:tbl>
              <a:tblPr firstRow="1" bandRow="1">
                <a:tableStyleId>{5C22544A-7EE6-4342-B048-85BDC9FD1C3A}</a:tableStyleId>
              </a:tblPr>
              <a:tblGrid>
                <a:gridCol w="2631439">
                  <a:extLst>
                    <a:ext uri="{9D8B030D-6E8A-4147-A177-3AD203B41FA5}">
                      <a16:colId xmlns:a16="http://schemas.microsoft.com/office/drawing/2014/main" val="3602554135"/>
                    </a:ext>
                  </a:extLst>
                </a:gridCol>
                <a:gridCol w="3261123">
                  <a:extLst>
                    <a:ext uri="{9D8B030D-6E8A-4147-A177-3AD203B41FA5}">
                      <a16:colId xmlns:a16="http://schemas.microsoft.com/office/drawing/2014/main" val="3531943388"/>
                    </a:ext>
                  </a:extLst>
                </a:gridCol>
                <a:gridCol w="2349225">
                  <a:extLst>
                    <a:ext uri="{9D8B030D-6E8A-4147-A177-3AD203B41FA5}">
                      <a16:colId xmlns:a16="http://schemas.microsoft.com/office/drawing/2014/main" val="3376193691"/>
                    </a:ext>
                  </a:extLst>
                </a:gridCol>
                <a:gridCol w="2283973">
                  <a:extLst>
                    <a:ext uri="{9D8B030D-6E8A-4147-A177-3AD203B41FA5}">
                      <a16:colId xmlns:a16="http://schemas.microsoft.com/office/drawing/2014/main" val="672154789"/>
                    </a:ext>
                  </a:extLst>
                </a:gridCol>
              </a:tblGrid>
              <a:tr h="629956">
                <a:tc>
                  <a:txBody>
                    <a:bodyPr/>
                    <a:lstStyle/>
                    <a:p>
                      <a:r>
                        <a:rPr lang="en-US" sz="1400" dirty="0"/>
                        <a:t>Type of service</a:t>
                      </a:r>
                    </a:p>
                  </a:txBody>
                  <a:tcPr marL="68580" marR="68580" marT="34302" marB="34302"/>
                </a:tc>
                <a:tc>
                  <a:txBody>
                    <a:bodyPr/>
                    <a:lstStyle/>
                    <a:p>
                      <a:r>
                        <a:rPr lang="en-US" sz="1400" dirty="0"/>
                        <a:t>Description</a:t>
                      </a:r>
                    </a:p>
                  </a:txBody>
                  <a:tcPr marL="68580" marR="68580" marT="34302" marB="34302"/>
                </a:tc>
                <a:tc>
                  <a:txBody>
                    <a:bodyPr/>
                    <a:lstStyle/>
                    <a:p>
                      <a:r>
                        <a:rPr lang="en-US" sz="1400" dirty="0"/>
                        <a:t>Codes (CPT, HCPCS, modifiers)</a:t>
                      </a:r>
                    </a:p>
                  </a:txBody>
                  <a:tcPr marL="68580" marR="68580" marT="34302" marB="34302"/>
                </a:tc>
                <a:tc>
                  <a:txBody>
                    <a:bodyPr/>
                    <a:lstStyle/>
                    <a:p>
                      <a:r>
                        <a:rPr lang="en-US" sz="1400" dirty="0"/>
                        <a:t>Use</a:t>
                      </a:r>
                    </a:p>
                  </a:txBody>
                  <a:tcPr marL="68580" marR="68580" marT="34302" marB="34302"/>
                </a:tc>
                <a:extLst>
                  <a:ext uri="{0D108BD9-81ED-4DB2-BD59-A6C34878D82A}">
                    <a16:rowId xmlns:a16="http://schemas.microsoft.com/office/drawing/2014/main" val="2013619383"/>
                  </a:ext>
                </a:extLst>
              </a:tr>
              <a:tr h="1715415">
                <a:tc>
                  <a:txBody>
                    <a:bodyPr/>
                    <a:lstStyle/>
                    <a:p>
                      <a:r>
                        <a:rPr lang="en-US" sz="1400" dirty="0"/>
                        <a:t>Preventive medicine</a:t>
                      </a:r>
                    </a:p>
                  </a:txBody>
                  <a:tcPr marL="68580" marR="68580" marT="34302" marB="34302"/>
                </a:tc>
                <a:tc>
                  <a:txBody>
                    <a:bodyPr/>
                    <a:lstStyle/>
                    <a:p>
                      <a:r>
                        <a:rPr lang="en-US" sz="1400" dirty="0"/>
                        <a:t>Preventive medicine visits (when appropriate and possible without physical exam)</a:t>
                      </a:r>
                    </a:p>
                  </a:txBody>
                  <a:tcPr marL="68580" marR="68580" marT="34302" marB="34302"/>
                </a:tc>
                <a:tc>
                  <a:txBody>
                    <a:bodyPr/>
                    <a:lstStyle/>
                    <a:p>
                      <a:r>
                        <a:rPr lang="en-US" sz="1400" dirty="0"/>
                        <a:t>99381-99395</a:t>
                      </a:r>
                    </a:p>
                  </a:txBody>
                  <a:tcPr marL="68580" marR="68580" marT="34302" marB="34302"/>
                </a:tc>
                <a:tc>
                  <a:txBody>
                    <a:bodyPr/>
                    <a:lstStyle/>
                    <a:p>
                      <a:r>
                        <a:rPr lang="en-US" sz="1400" baseline="0" dirty="0"/>
                        <a:t>Preventive medicine (immunizations can be billed separately and delivered drive-through)</a:t>
                      </a:r>
                    </a:p>
                  </a:txBody>
                  <a:tcPr marL="68580" marR="68580" marT="34302" marB="34302"/>
                </a:tc>
                <a:extLst>
                  <a:ext uri="{0D108BD9-81ED-4DB2-BD59-A6C34878D82A}">
                    <a16:rowId xmlns:a16="http://schemas.microsoft.com/office/drawing/2014/main" val="67386675"/>
                  </a:ext>
                </a:extLst>
              </a:tr>
            </a:tbl>
          </a:graphicData>
        </a:graphic>
      </p:graphicFrame>
    </p:spTree>
    <p:extLst>
      <p:ext uri="{BB962C8B-B14F-4D97-AF65-F5344CB8AC3E}">
        <p14:creationId xmlns:p14="http://schemas.microsoft.com/office/powerpoint/2010/main" val="2461988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4C9684F-3A5D-4418-9FF5-2F5A18C4E512}"/>
              </a:ext>
            </a:extLst>
          </p:cNvPr>
          <p:cNvSpPr>
            <a:spLocks noGrp="1"/>
          </p:cNvSpPr>
          <p:nvPr>
            <p:ph type="sldNum" sz="quarter" idx="12"/>
          </p:nvPr>
        </p:nvSpPr>
        <p:spPr/>
        <p:txBody>
          <a:bodyPr/>
          <a:lstStyle/>
          <a:p>
            <a:fld id="{63501B2F-7599-7F48-96DD-4D75D627C43D}" type="slidenum">
              <a:rPr lang="en-US" smtClean="0"/>
              <a:pPr/>
              <a:t>23</a:t>
            </a:fld>
            <a:endParaRPr lang="en-US" dirty="0"/>
          </a:p>
        </p:txBody>
      </p:sp>
      <p:sp>
        <p:nvSpPr>
          <p:cNvPr id="5" name="Content Placeholder 2">
            <a:extLst>
              <a:ext uri="{FF2B5EF4-FFF2-40B4-BE49-F238E27FC236}">
                <a16:creationId xmlns:a16="http://schemas.microsoft.com/office/drawing/2014/main" id="{F5B477EB-4156-4B1E-8894-A4DAD2742378}"/>
              </a:ext>
            </a:extLst>
          </p:cNvPr>
          <p:cNvSpPr>
            <a:spLocks noGrp="1" noChangeArrowheads="1"/>
          </p:cNvSpPr>
          <p:nvPr>
            <p:ph idx="1"/>
          </p:nvPr>
        </p:nvSpPr>
        <p:spPr>
          <a:xfrm>
            <a:off x="838200" y="1447800"/>
            <a:ext cx="10515600" cy="4425950"/>
          </a:xfrm>
        </p:spPr>
        <p:txBody>
          <a:bodyPr/>
          <a:lstStyle/>
          <a:p>
            <a:r>
              <a:rPr lang="en-US" altLang="en-US" sz="1800" dirty="0"/>
              <a:t>OHA is directing CCOs under a temporary rule filing on Telemedicine Payment Parity Requirements to </a:t>
            </a:r>
            <a:r>
              <a:rPr lang="en-US" altLang="en-US" sz="1800" b="1" dirty="0"/>
              <a:t>reimburse contracted physical and behavioral health providers for covered services provided to OHP members by means of telemedicine (including phone), as at the same rate paid </a:t>
            </a:r>
            <a:r>
              <a:rPr lang="en-US" altLang="en-US" sz="1800" dirty="0"/>
              <a:t>when such services are provided in person.</a:t>
            </a:r>
          </a:p>
          <a:p>
            <a:r>
              <a:rPr lang="en-US" altLang="en-US" sz="1800" dirty="0"/>
              <a:t>OHA has </a:t>
            </a:r>
            <a:r>
              <a:rPr lang="en-US" altLang="en-US" sz="1800" b="1" dirty="0"/>
              <a:t>not</a:t>
            </a:r>
            <a:r>
              <a:rPr lang="en-US" altLang="en-US" sz="1800" dirty="0"/>
              <a:t> directed CCOs in rule or contract to reimburse their contracted physical and behavioral health providers at the Fee-For-Service rate.</a:t>
            </a:r>
          </a:p>
          <a:p>
            <a:r>
              <a:rPr lang="en-US" altLang="en-US" sz="1800" dirty="0"/>
              <a:t>CCOs and MCEs will continue to reimburse </a:t>
            </a:r>
            <a:r>
              <a:rPr lang="en-US" altLang="en-US" sz="1800" b="1" dirty="0"/>
              <a:t>non-contracted providers for telemedicine services at the rates agreed to between the MCE and the provider or at the OHP Fee-For-Service rates, whichever is greater.</a:t>
            </a:r>
            <a:r>
              <a:rPr lang="en-US" altLang="en-US" sz="1800" dirty="0"/>
              <a:t> </a:t>
            </a:r>
          </a:p>
          <a:p>
            <a:r>
              <a:rPr lang="en-US" altLang="en-US" sz="1800" dirty="0"/>
              <a:t>Telemedicine services must be delivered consistent with all relevant OARs including requirements relating to </a:t>
            </a:r>
            <a:r>
              <a:rPr lang="en-US" altLang="en-US" sz="1800" b="1" dirty="0"/>
              <a:t>language access, interpreter, and translation services. </a:t>
            </a:r>
          </a:p>
          <a:p>
            <a:endParaRPr lang="en-US" altLang="en-US" sz="1800" b="1" dirty="0"/>
          </a:p>
          <a:p>
            <a:r>
              <a:rPr lang="en-US" altLang="en-US" sz="1800" dirty="0"/>
              <a:t>OHP is paying for services delivered by telemedicine at facility rates and seeking authority to raise the rates for the telephone codes.</a:t>
            </a:r>
          </a:p>
        </p:txBody>
      </p:sp>
      <p:sp>
        <p:nvSpPr>
          <p:cNvPr id="6" name="Title 1">
            <a:extLst>
              <a:ext uri="{FF2B5EF4-FFF2-40B4-BE49-F238E27FC236}">
                <a16:creationId xmlns:a16="http://schemas.microsoft.com/office/drawing/2014/main" id="{BA01CD58-D476-4B1B-844C-FA97F8C78060}"/>
              </a:ext>
            </a:extLst>
          </p:cNvPr>
          <p:cNvSpPr>
            <a:spLocks noGrp="1" noChangeArrowheads="1"/>
          </p:cNvSpPr>
          <p:nvPr>
            <p:ph type="title"/>
          </p:nvPr>
        </p:nvSpPr>
        <p:spPr>
          <a:xfrm>
            <a:off x="838200" y="365125"/>
            <a:ext cx="10515600" cy="863600"/>
          </a:xfrm>
        </p:spPr>
        <p:txBody>
          <a:bodyPr/>
          <a:lstStyle/>
          <a:p>
            <a:r>
              <a:rPr lang="en-US" altLang="en-US"/>
              <a:t>Payment Parity (OHP)</a:t>
            </a:r>
          </a:p>
        </p:txBody>
      </p:sp>
    </p:spTree>
    <p:extLst>
      <p:ext uri="{BB962C8B-B14F-4D97-AF65-F5344CB8AC3E}">
        <p14:creationId xmlns:p14="http://schemas.microsoft.com/office/powerpoint/2010/main" val="1033199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63F52-7B68-48FF-BFE5-C60DD972C4C5}"/>
              </a:ext>
            </a:extLst>
          </p:cNvPr>
          <p:cNvSpPr>
            <a:spLocks noGrp="1"/>
          </p:cNvSpPr>
          <p:nvPr>
            <p:ph type="title"/>
          </p:nvPr>
        </p:nvSpPr>
        <p:spPr/>
        <p:txBody>
          <a:bodyPr/>
          <a:lstStyle/>
          <a:p>
            <a:r>
              <a:rPr lang="en-US" altLang="en-US" dirty="0"/>
              <a:t>Resources for Telehealth:</a:t>
            </a:r>
            <a:br>
              <a:rPr lang="en-US" altLang="en-US" dirty="0"/>
            </a:br>
            <a:r>
              <a:rPr lang="en-US" altLang="en-US" dirty="0"/>
              <a:t>billing and state/federal policy</a:t>
            </a:r>
            <a:endParaRPr lang="en-US" dirty="0"/>
          </a:p>
        </p:txBody>
      </p:sp>
      <p:sp>
        <p:nvSpPr>
          <p:cNvPr id="4" name="Slide Number Placeholder 3">
            <a:extLst>
              <a:ext uri="{FF2B5EF4-FFF2-40B4-BE49-F238E27FC236}">
                <a16:creationId xmlns:a16="http://schemas.microsoft.com/office/drawing/2014/main" id="{6EC76452-7C1C-46C7-A719-0998E3806DC3}"/>
              </a:ext>
            </a:extLst>
          </p:cNvPr>
          <p:cNvSpPr>
            <a:spLocks noGrp="1"/>
          </p:cNvSpPr>
          <p:nvPr>
            <p:ph type="sldNum" sz="quarter" idx="12"/>
          </p:nvPr>
        </p:nvSpPr>
        <p:spPr/>
        <p:txBody>
          <a:bodyPr/>
          <a:lstStyle/>
          <a:p>
            <a:fld id="{63501B2F-7599-7F48-96DD-4D75D627C43D}" type="slidenum">
              <a:rPr lang="en-US" smtClean="0"/>
              <a:pPr/>
              <a:t>24</a:t>
            </a:fld>
            <a:endParaRPr lang="en-US" dirty="0"/>
          </a:p>
        </p:txBody>
      </p:sp>
      <p:sp>
        <p:nvSpPr>
          <p:cNvPr id="6" name="Content Placeholder 2">
            <a:extLst>
              <a:ext uri="{FF2B5EF4-FFF2-40B4-BE49-F238E27FC236}">
                <a16:creationId xmlns:a16="http://schemas.microsoft.com/office/drawing/2014/main" id="{B4CF069D-D547-4E5B-826C-108EC89B5014}"/>
              </a:ext>
            </a:extLst>
          </p:cNvPr>
          <p:cNvSpPr>
            <a:spLocks noGrp="1"/>
          </p:cNvSpPr>
          <p:nvPr>
            <p:ph idx="1"/>
          </p:nvPr>
        </p:nvSpPr>
        <p:spPr>
          <a:xfrm>
            <a:off x="838200" y="1447800"/>
            <a:ext cx="10515600" cy="4425950"/>
          </a:xfrm>
        </p:spPr>
        <p:txBody>
          <a:bodyPr>
            <a:noAutofit/>
          </a:bodyPr>
          <a:lstStyle/>
          <a:p>
            <a:pPr marL="0" indent="0">
              <a:buFontTx/>
              <a:buNone/>
              <a:defRPr/>
            </a:pPr>
            <a:r>
              <a:rPr lang="en-US" sz="1800" dirty="0"/>
              <a:t>Situation is evolving; billing guidance may vary by plan/payer. For OHP FFS the team are still working on detailed guidance. For the latest…</a:t>
            </a:r>
          </a:p>
          <a:p>
            <a:pPr>
              <a:defRPr/>
            </a:pPr>
            <a:r>
              <a:rPr lang="en-US" sz="1800" dirty="0"/>
              <a:t>OHP Partners COVID-19 page: </a:t>
            </a:r>
            <a:r>
              <a:rPr lang="en-US" sz="1800" dirty="0">
                <a:hlinkClick r:id="rId2"/>
              </a:rPr>
              <a:t>https://www.oregon.gov/OHA/HSD/OHP/Pages/COVID-19.aspx</a:t>
            </a:r>
            <a:endParaRPr lang="en-US" sz="1800" dirty="0"/>
          </a:p>
          <a:p>
            <a:pPr lvl="1">
              <a:defRPr/>
            </a:pPr>
            <a:r>
              <a:rPr lang="en-US" sz="1600" dirty="0"/>
              <a:t>Includes guidance on </a:t>
            </a:r>
            <a:r>
              <a:rPr lang="en-US" sz="1600" dirty="0" err="1"/>
              <a:t>teledentistry</a:t>
            </a:r>
            <a:r>
              <a:rPr lang="en-US" sz="1600" dirty="0"/>
              <a:t>, FQHC, PA requests, presumptive eligibility and </a:t>
            </a:r>
            <a:r>
              <a:rPr lang="en-US" sz="1600" dirty="0">
                <a:hlinkClick r:id="rId3"/>
              </a:rPr>
              <a:t>behavioral health</a:t>
            </a:r>
            <a:endParaRPr lang="en-US" sz="1600" dirty="0"/>
          </a:p>
          <a:p>
            <a:pPr lvl="1">
              <a:defRPr/>
            </a:pPr>
            <a:r>
              <a:rPr lang="en-US" sz="1600" dirty="0"/>
              <a:t>Will be updated as new information becomes available.</a:t>
            </a:r>
            <a:br>
              <a:rPr lang="en-US" sz="1600" dirty="0"/>
            </a:br>
            <a:endParaRPr lang="en-US" sz="1600" dirty="0"/>
          </a:p>
          <a:p>
            <a:pPr>
              <a:defRPr/>
            </a:pPr>
            <a:r>
              <a:rPr lang="en-US" sz="1800" dirty="0"/>
              <a:t>HHS HIPAA enforcement discretion page for providers: </a:t>
            </a:r>
            <a:r>
              <a:rPr lang="en-US" sz="1800" dirty="0">
                <a:hlinkClick r:id="rId4"/>
              </a:rPr>
              <a:t>https://www.hhs.gov/hipaa/for-professionals/special-topics/emergency-preparedness/notification-enforcement-discretion-telehealth/index.html</a:t>
            </a:r>
            <a:endParaRPr lang="en-US" sz="1800" dirty="0"/>
          </a:p>
          <a:p>
            <a:pPr>
              <a:defRPr/>
            </a:pPr>
            <a:r>
              <a:rPr lang="en-US" sz="1800" dirty="0"/>
              <a:t>Division of Financial Regulation (State-regulated insurance): </a:t>
            </a:r>
            <a:r>
              <a:rPr lang="en-US" sz="1800" dirty="0">
                <a:hlinkClick r:id="rId5"/>
              </a:rPr>
              <a:t>https://dfr.oregon.gov/insure/health/understand/Pages/coronavirus.aspx</a:t>
            </a:r>
            <a:endParaRPr lang="en-US" sz="1800" dirty="0"/>
          </a:p>
          <a:p>
            <a:pPr>
              <a:defRPr/>
            </a:pPr>
            <a:r>
              <a:rPr lang="en-US" sz="1800" dirty="0"/>
              <a:t>Medicare fact sheet: </a:t>
            </a:r>
            <a:r>
              <a:rPr lang="en-US" sz="1800" dirty="0">
                <a:hlinkClick r:id="rId6"/>
              </a:rPr>
              <a:t>https://www.cms.gov/newsroom/fact-sheets/medicare-telemedicine-health-care-provider-fact-sheet</a:t>
            </a:r>
            <a:endParaRPr lang="en-US" sz="1800" dirty="0"/>
          </a:p>
          <a:p>
            <a:pPr>
              <a:defRPr/>
            </a:pPr>
            <a:endParaRPr lang="en-US" sz="1800" dirty="0"/>
          </a:p>
          <a:p>
            <a:pPr>
              <a:defRPr/>
            </a:pPr>
            <a:endParaRPr lang="en-US" sz="1800" dirty="0"/>
          </a:p>
        </p:txBody>
      </p:sp>
    </p:spTree>
    <p:extLst>
      <p:ext uri="{BB962C8B-B14F-4D97-AF65-F5344CB8AC3E}">
        <p14:creationId xmlns:p14="http://schemas.microsoft.com/office/powerpoint/2010/main" val="36980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2944-1489-431E-8626-E4C605B98199}"/>
              </a:ext>
            </a:extLst>
          </p:cNvPr>
          <p:cNvSpPr>
            <a:spLocks noGrp="1"/>
          </p:cNvSpPr>
          <p:nvPr>
            <p:ph type="title"/>
          </p:nvPr>
        </p:nvSpPr>
        <p:spPr/>
        <p:txBody>
          <a:bodyPr/>
          <a:lstStyle/>
          <a:p>
            <a:r>
              <a:rPr lang="en-US" dirty="0"/>
              <a:t>Personal Protective Equipment</a:t>
            </a:r>
          </a:p>
        </p:txBody>
      </p:sp>
    </p:spTree>
    <p:extLst>
      <p:ext uri="{BB962C8B-B14F-4D97-AF65-F5344CB8AC3E}">
        <p14:creationId xmlns:p14="http://schemas.microsoft.com/office/powerpoint/2010/main" val="1602078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ED04-F210-410C-B008-0719CFAEC413}"/>
              </a:ext>
            </a:extLst>
          </p:cNvPr>
          <p:cNvSpPr>
            <a:spLocks noGrp="1"/>
          </p:cNvSpPr>
          <p:nvPr>
            <p:ph type="title"/>
          </p:nvPr>
        </p:nvSpPr>
        <p:spPr/>
        <p:txBody>
          <a:bodyPr/>
          <a:lstStyle/>
          <a:p>
            <a:r>
              <a:rPr lang="en-US" altLang="en-US" dirty="0"/>
              <a:t>Recent Changes to Clinical Care and Healthcare Infection Prevention Guidance (March 27)</a:t>
            </a:r>
            <a:endParaRPr lang="en-US" dirty="0"/>
          </a:p>
        </p:txBody>
      </p:sp>
      <p:sp>
        <p:nvSpPr>
          <p:cNvPr id="4" name="Slide Number Placeholder 3">
            <a:extLst>
              <a:ext uri="{FF2B5EF4-FFF2-40B4-BE49-F238E27FC236}">
                <a16:creationId xmlns:a16="http://schemas.microsoft.com/office/drawing/2014/main" id="{25BAA957-AE66-44D1-9FAC-BD6F2AB19655}"/>
              </a:ext>
            </a:extLst>
          </p:cNvPr>
          <p:cNvSpPr>
            <a:spLocks noGrp="1"/>
          </p:cNvSpPr>
          <p:nvPr>
            <p:ph type="sldNum" sz="quarter" idx="12"/>
          </p:nvPr>
        </p:nvSpPr>
        <p:spPr/>
        <p:txBody>
          <a:bodyPr/>
          <a:lstStyle/>
          <a:p>
            <a:fld id="{63501B2F-7599-7F48-96DD-4D75D627C43D}" type="slidenum">
              <a:rPr lang="en-US" smtClean="0"/>
              <a:pPr/>
              <a:t>26</a:t>
            </a:fld>
            <a:endParaRPr lang="en-US" dirty="0"/>
          </a:p>
        </p:txBody>
      </p:sp>
      <p:sp>
        <p:nvSpPr>
          <p:cNvPr id="6" name="Content Placeholder 2">
            <a:extLst>
              <a:ext uri="{FF2B5EF4-FFF2-40B4-BE49-F238E27FC236}">
                <a16:creationId xmlns:a16="http://schemas.microsoft.com/office/drawing/2014/main" id="{28110BC5-3C5B-4495-B968-69696C313BA0}"/>
              </a:ext>
            </a:extLst>
          </p:cNvPr>
          <p:cNvSpPr>
            <a:spLocks noGrp="1" noChangeArrowheads="1"/>
          </p:cNvSpPr>
          <p:nvPr>
            <p:ph idx="1"/>
          </p:nvPr>
        </p:nvSpPr>
        <p:spPr>
          <a:xfrm>
            <a:off x="838200" y="1447800"/>
            <a:ext cx="10515600" cy="4425950"/>
          </a:xfrm>
        </p:spPr>
        <p:txBody>
          <a:bodyPr/>
          <a:lstStyle/>
          <a:p>
            <a:r>
              <a:rPr lang="en-US" altLang="en-US" b="1"/>
              <a:t>Extended Use of Personal Protective Equipment</a:t>
            </a:r>
            <a:r>
              <a:rPr lang="en-US" altLang="en-US"/>
              <a:t>: Recommends extended use of masks and face shield for cohorted care of patients with COVID-19</a:t>
            </a:r>
          </a:p>
          <a:p>
            <a:endParaRPr lang="en-US" altLang="en-US" dirty="0"/>
          </a:p>
        </p:txBody>
      </p:sp>
    </p:spTree>
    <p:extLst>
      <p:ext uri="{BB962C8B-B14F-4D97-AF65-F5344CB8AC3E}">
        <p14:creationId xmlns:p14="http://schemas.microsoft.com/office/powerpoint/2010/main" val="2940539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A977A-49DA-4938-A328-3086BA9DCF45}"/>
              </a:ext>
            </a:extLst>
          </p:cNvPr>
          <p:cNvSpPr>
            <a:spLocks noGrp="1"/>
          </p:cNvSpPr>
          <p:nvPr>
            <p:ph type="title"/>
          </p:nvPr>
        </p:nvSpPr>
        <p:spPr/>
        <p:txBody>
          <a:bodyPr/>
          <a:lstStyle/>
          <a:p>
            <a:r>
              <a:rPr lang="en-US" altLang="en-US" dirty="0"/>
              <a:t>Aerosol-generating procedures (limited list) </a:t>
            </a:r>
            <a:br>
              <a:rPr lang="en-US" altLang="en-US" dirty="0"/>
            </a:br>
            <a:endParaRPr lang="en-US" dirty="0"/>
          </a:p>
        </p:txBody>
      </p:sp>
      <p:sp>
        <p:nvSpPr>
          <p:cNvPr id="4" name="Slide Number Placeholder 3">
            <a:extLst>
              <a:ext uri="{FF2B5EF4-FFF2-40B4-BE49-F238E27FC236}">
                <a16:creationId xmlns:a16="http://schemas.microsoft.com/office/drawing/2014/main" id="{BB96BB37-0E1D-4936-A456-6C8BDFC38E7E}"/>
              </a:ext>
            </a:extLst>
          </p:cNvPr>
          <p:cNvSpPr>
            <a:spLocks noGrp="1"/>
          </p:cNvSpPr>
          <p:nvPr>
            <p:ph type="sldNum" sz="quarter" idx="12"/>
          </p:nvPr>
        </p:nvSpPr>
        <p:spPr/>
        <p:txBody>
          <a:bodyPr/>
          <a:lstStyle/>
          <a:p>
            <a:fld id="{63501B2F-7599-7F48-96DD-4D75D627C43D}" type="slidenum">
              <a:rPr lang="en-US" smtClean="0"/>
              <a:pPr/>
              <a:t>27</a:t>
            </a:fld>
            <a:endParaRPr lang="en-US" dirty="0"/>
          </a:p>
        </p:txBody>
      </p:sp>
      <p:sp>
        <p:nvSpPr>
          <p:cNvPr id="5" name="Content Placeholder 2">
            <a:extLst>
              <a:ext uri="{FF2B5EF4-FFF2-40B4-BE49-F238E27FC236}">
                <a16:creationId xmlns:a16="http://schemas.microsoft.com/office/drawing/2014/main" id="{84D1B899-49C4-4D1F-813E-047479867D98}"/>
              </a:ext>
            </a:extLst>
          </p:cNvPr>
          <p:cNvSpPr>
            <a:spLocks noGrp="1" noChangeArrowheads="1"/>
          </p:cNvSpPr>
          <p:nvPr>
            <p:ph idx="1"/>
          </p:nvPr>
        </p:nvSpPr>
        <p:spPr>
          <a:xfrm>
            <a:off x="838200" y="1002007"/>
            <a:ext cx="10515600" cy="4871743"/>
          </a:xfrm>
        </p:spPr>
        <p:txBody>
          <a:bodyPr>
            <a:normAutofit/>
          </a:bodyPr>
          <a:lstStyle/>
          <a:p>
            <a:pPr marL="285750" indent="-285750">
              <a:buFont typeface="Arial" panose="020B0604020202020204" pitchFamily="34" charset="0"/>
              <a:buChar char="•"/>
            </a:pPr>
            <a:r>
              <a:rPr lang="en-US" altLang="en-US" sz="1600" dirty="0"/>
              <a:t>Intubation, </a:t>
            </a:r>
            <a:r>
              <a:rPr lang="en-US" altLang="en-US" sz="1600" dirty="0" err="1"/>
              <a:t>extubation</a:t>
            </a:r>
            <a:r>
              <a:rPr lang="en-US" altLang="en-US" sz="1600" dirty="0"/>
              <a:t> and related procedures such as manual ventilation and open suctioning </a:t>
            </a:r>
          </a:p>
          <a:p>
            <a:pPr marL="285750" indent="-285750">
              <a:buFont typeface="Arial" panose="020B0604020202020204" pitchFamily="34" charset="0"/>
              <a:buChar char="•"/>
            </a:pPr>
            <a:r>
              <a:rPr lang="en-US" altLang="en-US" sz="1600" dirty="0"/>
              <a:t>Cardiopulmonary resuscitation (CPR)</a:t>
            </a:r>
          </a:p>
          <a:p>
            <a:pPr marL="285750" indent="-285750">
              <a:buFont typeface="Arial" panose="020B0604020202020204" pitchFamily="34" charset="0"/>
              <a:buChar char="•"/>
            </a:pPr>
            <a:r>
              <a:rPr lang="en-US" altLang="en-US" sz="1600" dirty="0"/>
              <a:t>Tracheotomy/tracheostomy procedures (insertion/open suctioning/removal) </a:t>
            </a:r>
          </a:p>
          <a:p>
            <a:pPr marL="285750" indent="-285750">
              <a:buFont typeface="Arial" panose="020B0604020202020204" pitchFamily="34" charset="0"/>
              <a:buChar char="•"/>
            </a:pPr>
            <a:r>
              <a:rPr lang="en-US" altLang="en-US" sz="1600" dirty="0"/>
              <a:t>Bronchoscopy </a:t>
            </a:r>
          </a:p>
          <a:p>
            <a:pPr marL="285750" indent="-285750">
              <a:buFont typeface="Arial" panose="020B0604020202020204" pitchFamily="34" charset="0"/>
              <a:buChar char="•"/>
            </a:pPr>
            <a:r>
              <a:rPr lang="en-US" altLang="en-US" sz="1600" dirty="0"/>
              <a:t>Surgery and post-mortem procedures involving high-speed devices </a:t>
            </a:r>
          </a:p>
          <a:p>
            <a:pPr marL="285750" indent="-285750">
              <a:buFont typeface="Arial" panose="020B0604020202020204" pitchFamily="34" charset="0"/>
              <a:buChar char="•"/>
            </a:pPr>
            <a:r>
              <a:rPr lang="en-US" altLang="en-US" sz="1600" dirty="0"/>
              <a:t>Some dental procedures (such as high-speed drilling) </a:t>
            </a:r>
          </a:p>
          <a:p>
            <a:pPr marL="285750" indent="-285750">
              <a:buFont typeface="Arial" panose="020B0604020202020204" pitchFamily="34" charset="0"/>
              <a:buChar char="•"/>
            </a:pPr>
            <a:r>
              <a:rPr lang="en-US" altLang="en-US" sz="1600" dirty="0"/>
              <a:t>Non-invasive ventilation (NIV) such as bi-level positive airway pressure (BiPAP) and continuous positive airway pressure ventilation (CPAP) </a:t>
            </a:r>
          </a:p>
          <a:p>
            <a:pPr marL="285750" indent="-285750">
              <a:buFont typeface="Arial" panose="020B0604020202020204" pitchFamily="34" charset="0"/>
              <a:buChar char="•"/>
            </a:pPr>
            <a:r>
              <a:rPr lang="en-US" altLang="en-US" sz="1600" dirty="0"/>
              <a:t>High-frequency oscillating ventilation (HFOV) </a:t>
            </a:r>
          </a:p>
          <a:p>
            <a:pPr marL="285750" indent="-285750">
              <a:buFont typeface="Arial" panose="020B0604020202020204" pitchFamily="34" charset="0"/>
              <a:buChar char="•"/>
            </a:pPr>
            <a:r>
              <a:rPr lang="en-US" altLang="en-US" sz="1600" dirty="0"/>
              <a:t>High-flow nasal oxygen (HFNO), also called high-flow nasal cannula </a:t>
            </a:r>
          </a:p>
          <a:p>
            <a:pPr marL="285750" indent="-285750">
              <a:buFont typeface="Arial" panose="020B0604020202020204" pitchFamily="34" charset="0"/>
              <a:buChar char="•"/>
            </a:pPr>
            <a:r>
              <a:rPr lang="en-US" altLang="en-US" sz="1600" dirty="0"/>
              <a:t>Induction of sputum </a:t>
            </a:r>
          </a:p>
          <a:p>
            <a:pPr marL="285750" indent="-285750">
              <a:buFont typeface="Arial" panose="020B0604020202020204" pitchFamily="34" charset="0"/>
              <a:buChar char="•"/>
            </a:pPr>
            <a:r>
              <a:rPr lang="en-US" altLang="en-US" sz="1600" dirty="0"/>
              <a:t>Medication administration via continuous nebulizer </a:t>
            </a:r>
          </a:p>
          <a:p>
            <a:pPr marL="0" indent="0">
              <a:buNone/>
            </a:pPr>
            <a:endParaRPr lang="en-US" altLang="en-US" sz="800" dirty="0"/>
          </a:p>
          <a:p>
            <a:pPr marL="0" indent="0">
              <a:buNone/>
            </a:pPr>
            <a:r>
              <a:rPr lang="en-US" altLang="en-US" sz="1600" dirty="0"/>
              <a:t>*Note: this list is not exhaustive. Please discuss activities not described with your Infection Control Department.</a:t>
            </a:r>
          </a:p>
        </p:txBody>
      </p:sp>
    </p:spTree>
    <p:extLst>
      <p:ext uri="{BB962C8B-B14F-4D97-AF65-F5344CB8AC3E}">
        <p14:creationId xmlns:p14="http://schemas.microsoft.com/office/powerpoint/2010/main" val="150140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DCE56-123D-4CB4-82F0-DE9BA79297D8}"/>
              </a:ext>
            </a:extLst>
          </p:cNvPr>
          <p:cNvSpPr>
            <a:spLocks noGrp="1"/>
          </p:cNvSpPr>
          <p:nvPr>
            <p:ph type="title"/>
          </p:nvPr>
        </p:nvSpPr>
        <p:spPr/>
        <p:txBody>
          <a:bodyPr/>
          <a:lstStyle/>
          <a:p>
            <a:r>
              <a:rPr lang="en-US" dirty="0"/>
              <a:t>PPE Donations</a:t>
            </a:r>
          </a:p>
        </p:txBody>
      </p:sp>
      <p:sp>
        <p:nvSpPr>
          <p:cNvPr id="3" name="Content Placeholder 2">
            <a:extLst>
              <a:ext uri="{FF2B5EF4-FFF2-40B4-BE49-F238E27FC236}">
                <a16:creationId xmlns:a16="http://schemas.microsoft.com/office/drawing/2014/main" id="{A0AC6A45-15C3-4D57-994A-611F6FDFB7BB}"/>
              </a:ext>
            </a:extLst>
          </p:cNvPr>
          <p:cNvSpPr>
            <a:spLocks noGrp="1"/>
          </p:cNvSpPr>
          <p:nvPr>
            <p:ph idx="1"/>
          </p:nvPr>
        </p:nvSpPr>
        <p:spPr/>
        <p:txBody>
          <a:bodyPr/>
          <a:lstStyle/>
          <a:p>
            <a:r>
              <a:rPr lang="en-US" i="1" dirty="0"/>
              <a:t>Guidance for submitting donated materials can be found at: </a:t>
            </a:r>
          </a:p>
          <a:p>
            <a:r>
              <a:rPr lang="en-US" u="sng" dirty="0">
                <a:hlinkClick r:id="rId2"/>
              </a:rPr>
              <a:t>https://oregonrecovers.communityos.org/</a:t>
            </a:r>
            <a:endParaRPr lang="en-US" dirty="0"/>
          </a:p>
        </p:txBody>
      </p:sp>
      <p:sp>
        <p:nvSpPr>
          <p:cNvPr id="4" name="Slide Number Placeholder 3">
            <a:extLst>
              <a:ext uri="{FF2B5EF4-FFF2-40B4-BE49-F238E27FC236}">
                <a16:creationId xmlns:a16="http://schemas.microsoft.com/office/drawing/2014/main" id="{10542E64-C5A9-458E-87EB-FD12EB8D49CF}"/>
              </a:ext>
            </a:extLst>
          </p:cNvPr>
          <p:cNvSpPr>
            <a:spLocks noGrp="1"/>
          </p:cNvSpPr>
          <p:nvPr>
            <p:ph type="sldNum" sz="quarter" idx="12"/>
          </p:nvPr>
        </p:nvSpPr>
        <p:spPr/>
        <p:txBody>
          <a:bodyPr/>
          <a:lstStyle/>
          <a:p>
            <a:fld id="{63501B2F-7599-7F48-96DD-4D75D627C43D}" type="slidenum">
              <a:rPr lang="en-US" smtClean="0"/>
              <a:pPr/>
              <a:t>28</a:t>
            </a:fld>
            <a:endParaRPr lang="en-US" dirty="0"/>
          </a:p>
        </p:txBody>
      </p:sp>
    </p:spTree>
    <p:extLst>
      <p:ext uri="{BB962C8B-B14F-4D97-AF65-F5344CB8AC3E}">
        <p14:creationId xmlns:p14="http://schemas.microsoft.com/office/powerpoint/2010/main" val="3514532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3A86B-7C83-4F20-A546-6636E301A1D3}"/>
              </a:ext>
            </a:extLst>
          </p:cNvPr>
          <p:cNvSpPr>
            <a:spLocks noGrp="1"/>
          </p:cNvSpPr>
          <p:nvPr>
            <p:ph type="title"/>
          </p:nvPr>
        </p:nvSpPr>
        <p:spPr/>
        <p:txBody>
          <a:bodyPr/>
          <a:lstStyle/>
          <a:p>
            <a:r>
              <a:rPr lang="en-US" dirty="0"/>
              <a:t>Healthcare Workforce</a:t>
            </a:r>
          </a:p>
        </p:txBody>
      </p:sp>
      <p:sp>
        <p:nvSpPr>
          <p:cNvPr id="3" name="Content Placeholder 2">
            <a:extLst>
              <a:ext uri="{FF2B5EF4-FFF2-40B4-BE49-F238E27FC236}">
                <a16:creationId xmlns:a16="http://schemas.microsoft.com/office/drawing/2014/main" id="{BC6C1F9E-D670-40A4-B5EC-78A24975ACBF}"/>
              </a:ext>
            </a:extLst>
          </p:cNvPr>
          <p:cNvSpPr>
            <a:spLocks noGrp="1"/>
          </p:cNvSpPr>
          <p:nvPr>
            <p:ph idx="1"/>
          </p:nvPr>
        </p:nvSpPr>
        <p:spPr/>
        <p:txBody>
          <a:bodyPr/>
          <a:lstStyle/>
          <a:p>
            <a:pPr>
              <a:defRPr/>
            </a:pPr>
            <a:r>
              <a:rPr lang="en-US" sz="2400" dirty="0"/>
              <a:t>Statewide Emergency Registry of Volunteers in Oregon (SERV-OR): </a:t>
            </a:r>
          </a:p>
          <a:p>
            <a:pPr>
              <a:defRPr/>
            </a:pPr>
            <a:r>
              <a:rPr lang="en-US" sz="2400" i="1" dirty="0"/>
              <a:t>Are you a licensed healthcare professional in Oregon? Health care workers can #volunteer for emergency responses and help to fight #COVID19 in Oregon by registering with SERV-OR. </a:t>
            </a:r>
            <a:endParaRPr lang="en-US" sz="2400" dirty="0"/>
          </a:p>
          <a:p>
            <a:pPr>
              <a:defRPr/>
            </a:pPr>
            <a:r>
              <a:rPr lang="en-US" sz="2400" u="sng" dirty="0">
                <a:hlinkClick r:id="rId2"/>
              </a:rPr>
              <a:t>https://serv-or.org/</a:t>
            </a:r>
            <a:r>
              <a:rPr lang="en-US" sz="2400" dirty="0"/>
              <a:t> </a:t>
            </a:r>
          </a:p>
          <a:p>
            <a:pPr>
              <a:defRPr/>
            </a:pPr>
            <a:endParaRPr lang="en-US" sz="2400" dirty="0"/>
          </a:p>
          <a:p>
            <a:pPr>
              <a:defRPr/>
            </a:pPr>
            <a:r>
              <a:rPr lang="en-US" sz="2400" dirty="0"/>
              <a:t>Oregon Medical Board updated information on COVID-19:</a:t>
            </a:r>
          </a:p>
          <a:p>
            <a:pPr>
              <a:defRPr/>
            </a:pPr>
            <a:r>
              <a:rPr lang="en-US" sz="2400" dirty="0">
                <a:hlinkClick r:id="rId3"/>
              </a:rPr>
              <a:t>https://www.oregon.gov/omb/Topics-of-Interest/Pages/COVID-19.aspx</a:t>
            </a:r>
            <a:endParaRPr lang="en-US" sz="2400" dirty="0"/>
          </a:p>
          <a:p>
            <a:endParaRPr lang="en-US" dirty="0"/>
          </a:p>
        </p:txBody>
      </p:sp>
      <p:sp>
        <p:nvSpPr>
          <p:cNvPr id="4" name="Slide Number Placeholder 3">
            <a:extLst>
              <a:ext uri="{FF2B5EF4-FFF2-40B4-BE49-F238E27FC236}">
                <a16:creationId xmlns:a16="http://schemas.microsoft.com/office/drawing/2014/main" id="{4355F40D-4C65-4423-84A1-F22E23B7A55E}"/>
              </a:ext>
            </a:extLst>
          </p:cNvPr>
          <p:cNvSpPr>
            <a:spLocks noGrp="1"/>
          </p:cNvSpPr>
          <p:nvPr>
            <p:ph type="sldNum" sz="quarter" idx="12"/>
          </p:nvPr>
        </p:nvSpPr>
        <p:spPr/>
        <p:txBody>
          <a:bodyPr/>
          <a:lstStyle/>
          <a:p>
            <a:fld id="{63501B2F-7599-7F48-96DD-4D75D627C43D}" type="slidenum">
              <a:rPr lang="en-US" smtClean="0"/>
              <a:pPr/>
              <a:t>29</a:t>
            </a:fld>
            <a:endParaRPr lang="en-US" dirty="0"/>
          </a:p>
        </p:txBody>
      </p:sp>
    </p:spTree>
    <p:extLst>
      <p:ext uri="{BB962C8B-B14F-4D97-AF65-F5344CB8AC3E}">
        <p14:creationId xmlns:p14="http://schemas.microsoft.com/office/powerpoint/2010/main" val="23331135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565A07-2C67-4FDA-A645-0C0EB07F8663}"/>
              </a:ext>
            </a:extLst>
          </p:cNvPr>
          <p:cNvSpPr>
            <a:spLocks noGrp="1"/>
          </p:cNvSpPr>
          <p:nvPr>
            <p:ph idx="1"/>
          </p:nvPr>
        </p:nvSpPr>
        <p:spPr>
          <a:xfrm>
            <a:off x="838199" y="564573"/>
            <a:ext cx="11007055" cy="5347854"/>
          </a:xfrm>
        </p:spPr>
        <p:txBody>
          <a:bodyPr>
            <a:normAutofit lnSpcReduction="10000"/>
          </a:bodyPr>
          <a:lstStyle/>
          <a:p>
            <a:pPr lvl="0"/>
            <a:r>
              <a:rPr lang="en-US" sz="2800" b="1" dirty="0">
                <a:solidFill>
                  <a:schemeClr val="tx2"/>
                </a:solidFill>
              </a:rPr>
              <a:t>RESOURCE LINKS:</a:t>
            </a:r>
          </a:p>
          <a:p>
            <a:pPr lvl="0">
              <a:spcBef>
                <a:spcPts val="0"/>
              </a:spcBef>
              <a:buSzPts val="1000"/>
              <a:tabLst>
                <a:tab pos="457200" algn="l"/>
              </a:tabLst>
            </a:pPr>
            <a:endParaRPr lang="en-US" sz="2400" dirty="0">
              <a:solidFill>
                <a:srgbClr val="000000"/>
              </a:solidFill>
            </a:endParaRPr>
          </a:p>
          <a:p>
            <a:pPr lvl="0">
              <a:spcBef>
                <a:spcPts val="0"/>
              </a:spcBef>
              <a:buSzPts val="1000"/>
              <a:tabLst>
                <a:tab pos="457200" algn="l"/>
              </a:tabLst>
            </a:pPr>
            <a:r>
              <a:rPr lang="en-US" sz="2400" dirty="0">
                <a:solidFill>
                  <a:srgbClr val="000000"/>
                </a:solidFill>
              </a:rPr>
              <a:t>Oregon Health Authority:</a:t>
            </a:r>
          </a:p>
          <a:p>
            <a:pPr lvl="0">
              <a:spcBef>
                <a:spcPts val="0"/>
              </a:spcBef>
              <a:buSzPts val="1000"/>
              <a:tabLst>
                <a:tab pos="457200" algn="l"/>
              </a:tabLst>
            </a:pPr>
            <a:r>
              <a:rPr lang="en-US" sz="2400" dirty="0">
                <a:solidFill>
                  <a:srgbClr val="0070C0"/>
                </a:solidFill>
                <a:hlinkClick r:id="rId2"/>
              </a:rPr>
              <a:t>www.healthoregon.org/coronavirus</a:t>
            </a:r>
            <a:r>
              <a:rPr lang="en-US" sz="2400" dirty="0">
                <a:solidFill>
                  <a:srgbClr val="0070C0"/>
                </a:solidFill>
              </a:rPr>
              <a:t> </a:t>
            </a:r>
            <a:r>
              <a:rPr lang="en-US" sz="2400" dirty="0"/>
              <a:t>(all information)</a:t>
            </a:r>
          </a:p>
          <a:p>
            <a:pPr lvl="0">
              <a:spcBef>
                <a:spcPts val="0"/>
              </a:spcBef>
              <a:buSzPts val="1000"/>
              <a:tabLst>
                <a:tab pos="457200" algn="l"/>
              </a:tabLst>
            </a:pPr>
            <a:r>
              <a:rPr lang="en-US" sz="2400" dirty="0">
                <a:solidFill>
                  <a:srgbClr val="0070C0"/>
                </a:solidFill>
                <a:hlinkClick r:id="rId3"/>
              </a:rPr>
              <a:t>www.healthoregon.org/coronavirushcp</a:t>
            </a:r>
            <a:r>
              <a:rPr lang="en-US" sz="2400" dirty="0">
                <a:solidFill>
                  <a:srgbClr val="0070C0"/>
                </a:solidFill>
              </a:rPr>
              <a:t> </a:t>
            </a:r>
            <a:r>
              <a:rPr lang="en-US" sz="2400" dirty="0"/>
              <a:t>(healthcare provider)</a:t>
            </a:r>
          </a:p>
          <a:p>
            <a:pPr lvl="0">
              <a:spcBef>
                <a:spcPts val="0"/>
              </a:spcBef>
              <a:buSzPts val="1000"/>
              <a:tabLst>
                <a:tab pos="457200" algn="l"/>
              </a:tabLst>
            </a:pPr>
            <a:endParaRPr lang="en-US" sz="2400" dirty="0">
              <a:solidFill>
                <a:srgbClr val="000000"/>
              </a:solidFill>
              <a:latin typeface="Times New Roman" panose="02020603050405020304" pitchFamily="18" charset="0"/>
              <a:ea typeface="Times New Roman" panose="02020603050405020304" pitchFamily="18" charset="0"/>
            </a:endParaRPr>
          </a:p>
          <a:p>
            <a:pPr lvl="0">
              <a:spcBef>
                <a:spcPts val="0"/>
              </a:spcBef>
              <a:buSzPts val="1000"/>
              <a:tabLst>
                <a:tab pos="457200" algn="l"/>
              </a:tabLst>
            </a:pPr>
            <a:endParaRPr lang="en-US" sz="2400" dirty="0">
              <a:solidFill>
                <a:srgbClr val="000000"/>
              </a:solidFill>
              <a:latin typeface="Arial" panose="020B0604020202020204"/>
              <a:ea typeface="Times New Roman" panose="02020603050405020304" pitchFamily="18" charset="0"/>
            </a:endParaRPr>
          </a:p>
          <a:p>
            <a:pPr lvl="0">
              <a:spcBef>
                <a:spcPts val="0"/>
              </a:spcBef>
              <a:buSzPts val="1000"/>
              <a:tabLst>
                <a:tab pos="457200" algn="l"/>
              </a:tabLst>
            </a:pPr>
            <a:r>
              <a:rPr lang="en-US" sz="2400" dirty="0">
                <a:solidFill>
                  <a:srgbClr val="000000"/>
                </a:solidFill>
                <a:latin typeface="Arial" panose="020B0604020202020204"/>
                <a:ea typeface="Times New Roman" panose="02020603050405020304" pitchFamily="18" charset="0"/>
              </a:rPr>
              <a:t>CDC COVID-19 site: </a:t>
            </a:r>
          </a:p>
          <a:p>
            <a:pPr lvl="0">
              <a:spcBef>
                <a:spcPts val="0"/>
              </a:spcBef>
              <a:buSzPts val="1000"/>
              <a:tabLst>
                <a:tab pos="457200" algn="l"/>
              </a:tabLst>
            </a:pPr>
            <a:r>
              <a:rPr lang="en-US" sz="2400" u="sng" dirty="0">
                <a:solidFill>
                  <a:srgbClr val="0563C1"/>
                </a:solidFill>
                <a:latin typeface="Arial" panose="020B0604020202020204"/>
                <a:ea typeface="Times New Roman" panose="02020603050405020304" pitchFamily="18" charset="0"/>
                <a:hlinkClick r:id="rId4">
                  <a:extLst>
                    <a:ext uri="{A12FA001-AC4F-418D-AE19-62706E023703}">
                      <ahyp:hlinkClr xmlns:ahyp="http://schemas.microsoft.com/office/drawing/2018/hyperlinkcolor" xmlns="" val="tx"/>
                    </a:ext>
                  </a:extLst>
                </a:hlinkClick>
              </a:rPr>
              <a:t>https://www.cdc.gov/coronavirus/2019-ncov/index.html</a:t>
            </a:r>
            <a:r>
              <a:rPr lang="en-US" sz="2400" dirty="0">
                <a:solidFill>
                  <a:srgbClr val="000000"/>
                </a:solidFill>
                <a:latin typeface="Arial" panose="020B0604020202020204"/>
                <a:ea typeface="Times New Roman" panose="02020603050405020304" pitchFamily="18" charset="0"/>
              </a:rPr>
              <a:t>  </a:t>
            </a:r>
            <a:endParaRPr lang="en-US" sz="2400" dirty="0">
              <a:solidFill>
                <a:srgbClr val="000000"/>
              </a:solidFill>
              <a:latin typeface="Arial" panose="020B0604020202020204"/>
              <a:ea typeface="Calibri" panose="020F0502020204030204" pitchFamily="34" charset="0"/>
            </a:endParaRPr>
          </a:p>
          <a:p>
            <a:endParaRPr lang="en-US" sz="2400" dirty="0"/>
          </a:p>
          <a:p>
            <a:r>
              <a:rPr lang="en-US" sz="2400" dirty="0"/>
              <a:t>Oregon ECHO Network :</a:t>
            </a:r>
          </a:p>
          <a:p>
            <a:r>
              <a:rPr lang="en-US" sz="2400" u="sng" dirty="0">
                <a:hlinkClick r:id="rId5"/>
              </a:rPr>
              <a:t>www.oregonechonetwork.org</a:t>
            </a:r>
            <a:endParaRPr lang="en-US" sz="2400" u="sng" dirty="0"/>
          </a:p>
          <a:p>
            <a:endParaRPr lang="en-US" sz="2400" u="sng" dirty="0"/>
          </a:p>
          <a:p>
            <a:r>
              <a:rPr lang="en-US" sz="2400" dirty="0"/>
              <a:t>CASE/Community Innovation presentations:</a:t>
            </a:r>
          </a:p>
          <a:p>
            <a:r>
              <a:rPr lang="en-US" sz="2400" dirty="0"/>
              <a:t>Email Miriam Wolf </a:t>
            </a:r>
            <a:r>
              <a:rPr lang="en-US" sz="2400" u="sng" dirty="0">
                <a:hlinkClick r:id="rId6"/>
              </a:rPr>
              <a:t>wolfmi@ohsu.edu</a:t>
            </a:r>
            <a:endParaRPr lang="en-US" sz="2400" u="sng" dirty="0"/>
          </a:p>
          <a:p>
            <a:endParaRPr lang="en-US" sz="3200" u="sng" dirty="0"/>
          </a:p>
          <a:p>
            <a:endParaRPr lang="en-US" sz="2400" dirty="0">
              <a:solidFill>
                <a:srgbClr val="0070C0"/>
              </a:solidFill>
            </a:endParaRPr>
          </a:p>
          <a:p>
            <a:endParaRPr lang="en-US" sz="2400" dirty="0"/>
          </a:p>
          <a:p>
            <a:endParaRPr lang="en-US" dirty="0"/>
          </a:p>
        </p:txBody>
      </p:sp>
      <p:sp>
        <p:nvSpPr>
          <p:cNvPr id="4" name="Slide Number Placeholder 3">
            <a:extLst>
              <a:ext uri="{FF2B5EF4-FFF2-40B4-BE49-F238E27FC236}">
                <a16:creationId xmlns:a16="http://schemas.microsoft.com/office/drawing/2014/main" id="{6B2640F2-40DE-42DD-AD70-04F0653DF57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31729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258" y="1323311"/>
            <a:ext cx="7593107" cy="863351"/>
          </a:xfrm>
        </p:spPr>
        <p:txBody>
          <a:bodyPr anchor="ctr">
            <a:normAutofit/>
          </a:bodyPr>
          <a:lstStyle/>
          <a:p>
            <a:r>
              <a:rPr lang="en-US" sz="4400" i="1" dirty="0"/>
              <a:t>“All Teach, All Learn”</a:t>
            </a:r>
          </a:p>
        </p:txBody>
      </p:sp>
      <p:sp>
        <p:nvSpPr>
          <p:cNvPr id="3" name="Content Placeholder 2"/>
          <p:cNvSpPr>
            <a:spLocks noGrp="1"/>
          </p:cNvSpPr>
          <p:nvPr>
            <p:ph idx="1"/>
          </p:nvPr>
        </p:nvSpPr>
        <p:spPr>
          <a:xfrm>
            <a:off x="1855285" y="2360978"/>
            <a:ext cx="7593107" cy="1981200"/>
          </a:xfrm>
        </p:spPr>
        <p:txBody>
          <a:bodyPr>
            <a:noAutofit/>
          </a:bodyPr>
          <a:lstStyle/>
          <a:p>
            <a:pPr marL="342900" indent="-342900">
              <a:buFont typeface="Arial" panose="020B0604020202020204" pitchFamily="34" charset="0"/>
              <a:buChar char="•"/>
            </a:pPr>
            <a:r>
              <a:rPr lang="en-US" sz="2800" dirty="0">
                <a:solidFill>
                  <a:schemeClr val="tx2"/>
                </a:solidFill>
              </a:rPr>
              <a:t>Clinicians learn from specialists</a:t>
            </a:r>
          </a:p>
          <a:p>
            <a:pPr marL="342900" indent="-342900">
              <a:buFont typeface="Arial" panose="020B0604020202020204" pitchFamily="34" charset="0"/>
              <a:buChar char="•"/>
            </a:pPr>
            <a:r>
              <a:rPr lang="en-US" sz="2800" dirty="0">
                <a:solidFill>
                  <a:schemeClr val="tx2"/>
                </a:solidFill>
              </a:rPr>
              <a:t>Clinicians learn from each other</a:t>
            </a:r>
          </a:p>
          <a:p>
            <a:pPr marL="342900" indent="-342900">
              <a:buFont typeface="Arial" panose="020B0604020202020204" pitchFamily="34" charset="0"/>
              <a:buChar char="•"/>
            </a:pPr>
            <a:r>
              <a:rPr lang="en-US" sz="2800" dirty="0">
                <a:solidFill>
                  <a:schemeClr val="tx2"/>
                </a:solidFill>
              </a:rPr>
              <a:t>Specialists learn from practicing clinicians</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501B2F-7599-7F48-96DD-4D75D627C43D}" type="slidenum">
              <a:rPr kumimoji="0" lang="en-US" sz="10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94799110"/>
      </p:ext>
    </p:extLst>
  </p:cSld>
  <p:clrMapOvr>
    <a:masterClrMapping/>
  </p:clrMapOvr>
</p:sld>
</file>

<file path=ppt/theme/theme1.xml><?xml version="1.0" encoding="utf-8"?>
<a:theme xmlns:a="http://schemas.openxmlformats.org/drawingml/2006/main" name="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HA Behavioral Health &amp; SUD Conference 10.30.19" id="{F5FEF4C6-9336-4051-B56F-3C0975B833A8}" vid="{E00E1CE0-5F68-4ADF-ADFD-16A4097C9C03}"/>
    </a:ext>
  </a:extLst>
</a:theme>
</file>

<file path=ppt/theme/theme2.xml><?xml version="1.0" encoding="utf-8"?>
<a:theme xmlns:a="http://schemas.openxmlformats.org/drawingml/2006/main" name="1_Custom Design">
  <a:themeElements>
    <a:clrScheme name="ECHO">
      <a:dk1>
        <a:srgbClr val="000000"/>
      </a:dk1>
      <a:lt1>
        <a:srgbClr val="FFFFFF"/>
      </a:lt1>
      <a:dk2>
        <a:srgbClr val="535659"/>
      </a:dk2>
      <a:lt2>
        <a:srgbClr val="E7E6E6"/>
      </a:lt2>
      <a:accent1>
        <a:srgbClr val="BA0C2F"/>
      </a:accent1>
      <a:accent2>
        <a:srgbClr val="7D97A0"/>
      </a:accent2>
      <a:accent3>
        <a:srgbClr val="C0D6C7"/>
      </a:accent3>
      <a:accent4>
        <a:srgbClr val="D7D2CB"/>
      </a:accent4>
      <a:accent5>
        <a:srgbClr val="FFFFFF"/>
      </a:accent5>
      <a:accent6>
        <a:srgbClr val="FFFFF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alpha val="30000"/>
          </a:schemeClr>
        </a:solidFill>
        <a:ln>
          <a:noFill/>
        </a:ln>
      </a:spPr>
      <a:bodyPr rtlCol="0" anchor="ctr"/>
      <a:lstStyle>
        <a:defPPr algn="ctr">
          <a:defRPr sz="6000" b="1" i="0" dirty="0" smtClean="0">
            <a:solidFill>
              <a:schemeClr val="accent2"/>
            </a:solidFill>
            <a:latin typeface="Arial Black" panose="020B0604020202020204" pitchFamily="34" charset="0"/>
            <a:cs typeface="Arial Black"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HA Behavioral Health &amp; SUD Conference 10.30.19" id="{F5FEF4C6-9336-4051-B56F-3C0975B833A8}" vid="{E00E1CE0-5F68-4ADF-ADFD-16A4097C9C0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1241</TotalTime>
  <Words>1997</Words>
  <Application>Microsoft Office PowerPoint</Application>
  <PresentationFormat>Widescreen</PresentationFormat>
  <Paragraphs>219</Paragraphs>
  <Slides>31</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Arial</vt:lpstr>
      <vt:lpstr>Calibri</vt:lpstr>
      <vt:lpstr>Times</vt:lpstr>
      <vt:lpstr>Times New Roman</vt:lpstr>
      <vt:lpstr>Custom Design</vt:lpstr>
      <vt:lpstr>1_Custom Design</vt:lpstr>
      <vt:lpstr>Welcome. We will start promptly at noon </vt:lpstr>
      <vt:lpstr>Welcome. We will start promptly at noon </vt:lpstr>
      <vt:lpstr>Special</vt:lpstr>
      <vt:lpstr>oregonechonetwork.org </vt:lpstr>
      <vt:lpstr>PowerPoint Presentation</vt:lpstr>
      <vt:lpstr>Overview</vt:lpstr>
      <vt:lpstr>The COVID-19 Pandemic Update in Oregon</vt:lpstr>
      <vt:lpstr>Projected COVID-19 Epidemic Trends</vt:lpstr>
      <vt:lpstr>PowerPoint Presentation</vt:lpstr>
      <vt:lpstr>PowerPoint Presentation</vt:lpstr>
      <vt:lpstr>PowerPoint Presentation</vt:lpstr>
      <vt:lpstr>COVID-19 Testing</vt:lpstr>
      <vt:lpstr>COVID-19 Testing Updates</vt:lpstr>
      <vt:lpstr>COVID-19 Testing Updates, Q&amp;A</vt:lpstr>
      <vt:lpstr>Clinical Care/Triage </vt:lpstr>
      <vt:lpstr>Recent Changes to Clinical Care and Healthcare Infection Prevention Guidance (March 27)</vt:lpstr>
      <vt:lpstr>Telehealth</vt:lpstr>
      <vt:lpstr>OHA/DCBS Telehealth Guidance</vt:lpstr>
      <vt:lpstr>Telehealth Coverage for the Oregon Health Plan (OHP)</vt:lpstr>
      <vt:lpstr>OHP Coverage of Telehealth/phone Visits</vt:lpstr>
      <vt:lpstr>OHP Coverage of Telehealth/phone visits</vt:lpstr>
      <vt:lpstr>OHP Coverage of Telehealth/phone visits</vt:lpstr>
      <vt:lpstr>Payment Parity (OHP)</vt:lpstr>
      <vt:lpstr>Resources for Telehealth: billing and state/federal policy</vt:lpstr>
      <vt:lpstr>Personal Protective Equipment</vt:lpstr>
      <vt:lpstr>Recent Changes to Clinical Care and Healthcare Infection Prevention Guidance (March 27)</vt:lpstr>
      <vt:lpstr>Aerosol-generating procedures (limited list)  </vt:lpstr>
      <vt:lpstr>PPE Donations</vt:lpstr>
      <vt:lpstr>Healthcare Workforce</vt:lpstr>
      <vt:lpstr>PowerPoint Presentation</vt:lpstr>
      <vt:lpstr>“All Teach, All Learn”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dc:title>
  <dc:creator>Ron Stock</dc:creator>
  <cp:lastModifiedBy>Miriam Wolf</cp:lastModifiedBy>
  <cp:revision>13</cp:revision>
  <cp:lastPrinted>2020-04-02T18:38:14Z</cp:lastPrinted>
  <dcterms:created xsi:type="dcterms:W3CDTF">2020-03-24T20:44:16Z</dcterms:created>
  <dcterms:modified xsi:type="dcterms:W3CDTF">2020-04-02T18:44:03Z</dcterms:modified>
</cp:coreProperties>
</file>