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0.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8" r:id="rId3"/>
    <p:sldMasterId id="2147483732" r:id="rId4"/>
    <p:sldMasterId id="2147483772" r:id="rId5"/>
    <p:sldMasterId id="2147483788" r:id="rId6"/>
    <p:sldMasterId id="2147483805" r:id="rId7"/>
    <p:sldMasterId id="2147483822" r:id="rId8"/>
    <p:sldMasterId id="2147483834" r:id="rId9"/>
    <p:sldMasterId id="2147483847" r:id="rId10"/>
    <p:sldMasterId id="2147483859" r:id="rId11"/>
  </p:sldMasterIdLst>
  <p:notesMasterIdLst>
    <p:notesMasterId r:id="rId62"/>
  </p:notesMasterIdLst>
  <p:sldIdLst>
    <p:sldId id="1365" r:id="rId12"/>
    <p:sldId id="258" r:id="rId13"/>
    <p:sldId id="259" r:id="rId14"/>
    <p:sldId id="325" r:id="rId15"/>
    <p:sldId id="327" r:id="rId16"/>
    <p:sldId id="1379" r:id="rId17"/>
    <p:sldId id="1380" r:id="rId18"/>
    <p:sldId id="1381" r:id="rId19"/>
    <p:sldId id="1382" r:id="rId20"/>
    <p:sldId id="1383" r:id="rId21"/>
    <p:sldId id="1384" r:id="rId22"/>
    <p:sldId id="1385" r:id="rId23"/>
    <p:sldId id="1386" r:id="rId24"/>
    <p:sldId id="1387" r:id="rId25"/>
    <p:sldId id="1388" r:id="rId26"/>
    <p:sldId id="1389" r:id="rId27"/>
    <p:sldId id="1390" r:id="rId28"/>
    <p:sldId id="1391" r:id="rId29"/>
    <p:sldId id="1392" r:id="rId30"/>
    <p:sldId id="1393" r:id="rId31"/>
    <p:sldId id="1394" r:id="rId32"/>
    <p:sldId id="1395" r:id="rId33"/>
    <p:sldId id="1396" r:id="rId34"/>
    <p:sldId id="1397" r:id="rId35"/>
    <p:sldId id="1398" r:id="rId36"/>
    <p:sldId id="1399" r:id="rId37"/>
    <p:sldId id="1400" r:id="rId38"/>
    <p:sldId id="1401" r:id="rId39"/>
    <p:sldId id="1402" r:id="rId40"/>
    <p:sldId id="1403" r:id="rId41"/>
    <p:sldId id="1404" r:id="rId42"/>
    <p:sldId id="1405" r:id="rId43"/>
    <p:sldId id="1406" r:id="rId44"/>
    <p:sldId id="1407" r:id="rId45"/>
    <p:sldId id="1408" r:id="rId46"/>
    <p:sldId id="1409" r:id="rId47"/>
    <p:sldId id="1410" r:id="rId48"/>
    <p:sldId id="1369" r:id="rId49"/>
    <p:sldId id="1370" r:id="rId50"/>
    <p:sldId id="1371" r:id="rId51"/>
    <p:sldId id="1372" r:id="rId52"/>
    <p:sldId id="1373" r:id="rId53"/>
    <p:sldId id="1374" r:id="rId54"/>
    <p:sldId id="1375" r:id="rId55"/>
    <p:sldId id="1376" r:id="rId56"/>
    <p:sldId id="1377" r:id="rId57"/>
    <p:sldId id="1378" r:id="rId58"/>
    <p:sldId id="1368" r:id="rId59"/>
    <p:sldId id="292" r:id="rId60"/>
    <p:sldId id="283" r:id="rId61"/>
  </p:sldIdLst>
  <p:sldSz cx="12192000" cy="6858000"/>
  <p:notesSz cx="7086600" cy="868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sorterViewPr>
    <p:cViewPr varScale="1">
      <p:scale>
        <a:sx n="1" d="1"/>
        <a:sy n="1" d="1"/>
      </p:scale>
      <p:origin x="0" y="-194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61" Type="http://schemas.openxmlformats.org/officeDocument/2006/relationships/slide" Target="slides/slide50.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3584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14100" y="0"/>
            <a:ext cx="3070860" cy="435849"/>
          </a:xfrm>
          <a:prstGeom prst="rect">
            <a:avLst/>
          </a:prstGeom>
        </p:spPr>
        <p:txBody>
          <a:bodyPr vert="horz" lIns="91440" tIns="45720" rIns="91440" bIns="45720" rtlCol="0"/>
          <a:lstStyle>
            <a:lvl1pPr algn="r">
              <a:defRPr sz="1200"/>
            </a:lvl1pPr>
          </a:lstStyle>
          <a:p>
            <a:fld id="{C7679A90-C462-4C3D-8097-7AB8E39FCD80}" type="datetimeFigureOut">
              <a:rPr lang="en-US" smtClean="0"/>
              <a:t>5/14/2020</a:t>
            </a:fld>
            <a:endParaRPr lang="en-US"/>
          </a:p>
        </p:txBody>
      </p:sp>
      <p:sp>
        <p:nvSpPr>
          <p:cNvPr id="4" name="Slide Image Placeholder 3"/>
          <p:cNvSpPr>
            <a:spLocks noGrp="1" noRot="1" noChangeAspect="1"/>
          </p:cNvSpPr>
          <p:nvPr>
            <p:ph type="sldImg" idx="2"/>
          </p:nvPr>
        </p:nvSpPr>
        <p:spPr>
          <a:xfrm>
            <a:off x="936625" y="1085850"/>
            <a:ext cx="5213350" cy="2932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660" y="4180522"/>
            <a:ext cx="5669280" cy="342042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250953"/>
            <a:ext cx="3070860" cy="43584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250953"/>
            <a:ext cx="3070860" cy="435848"/>
          </a:xfrm>
          <a:prstGeom prst="rect">
            <a:avLst/>
          </a:prstGeom>
        </p:spPr>
        <p:txBody>
          <a:bodyPr vert="horz" lIns="91440" tIns="45720" rIns="91440" bIns="45720" rtlCol="0" anchor="b"/>
          <a:lstStyle>
            <a:lvl1pPr algn="r">
              <a:defRPr sz="1200"/>
            </a:lvl1pPr>
          </a:lstStyle>
          <a:p>
            <a:fld id="{D9390D43-315E-48D0-9624-5BDDB89CD901}" type="slidenum">
              <a:rPr lang="en-US" smtClean="0"/>
              <a:t>‹#›</a:t>
            </a:fld>
            <a:endParaRPr lang="en-US"/>
          </a:p>
        </p:txBody>
      </p:sp>
    </p:spTree>
    <p:extLst>
      <p:ext uri="{BB962C8B-B14F-4D97-AF65-F5344CB8AC3E}">
        <p14:creationId xmlns:p14="http://schemas.microsoft.com/office/powerpoint/2010/main" val="422931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50219-32D3-EE48-97BE-57634A283C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012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50219-32D3-EE48-97BE-57634A283C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4495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B2BD0C77-ACF4-4670-8DF7-6205662F9636}"/>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D3A5A485-FBD5-4941-9CE6-DD381A0C752A}"/>
              </a:ext>
            </a:extLst>
          </p:cNvPr>
          <p:cNvSpPr>
            <a:spLocks noGrp="1" noChangeArrowheads="1"/>
          </p:cNvSpPr>
          <p:nvPr>
            <p:ph type="body" idx="1"/>
          </p:nvPr>
        </p:nvSpPr>
        <p:spPr>
          <a:noFill/>
        </p:spPr>
        <p:txBody>
          <a:bodyPr/>
          <a:lstStyle/>
          <a:p>
            <a:endParaRPr lang="en-US" altLang="en-US"/>
          </a:p>
        </p:txBody>
      </p:sp>
      <p:sp>
        <p:nvSpPr>
          <p:cNvPr id="7172" name="Slide Number Placeholder 3">
            <a:extLst>
              <a:ext uri="{FF2B5EF4-FFF2-40B4-BE49-F238E27FC236}">
                <a16:creationId xmlns:a16="http://schemas.microsoft.com/office/drawing/2014/main" id="{15348D18-3DD6-4D68-BEA0-2F996D368436}"/>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01C1FF-4A0E-41E8-8A61-85BE278C5F99}"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285342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Represents an increase from the prior day:</a:t>
            </a:r>
          </a:p>
          <a:p>
            <a:r>
              <a:rPr lang="en-US" dirty="0"/>
              <a:t>55 new confirmed cases</a:t>
            </a:r>
          </a:p>
          <a:p>
            <a:r>
              <a:rPr lang="en-US" dirty="0"/>
              <a:t>4 new presumptive cases</a:t>
            </a:r>
          </a:p>
          <a:p>
            <a:r>
              <a:rPr lang="en-US" dirty="0"/>
              <a:t>4 new deaths</a:t>
            </a:r>
          </a:p>
          <a:p>
            <a:endParaRPr lang="en-US" dirty="0"/>
          </a:p>
          <a:p>
            <a:r>
              <a:rPr lang="en-US" dirty="0"/>
              <a:t>Ongoing outbreaks: LTCFs, food processing plants, corrections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90D43-315E-48D0-9624-5BDDB89CD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2889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0377EDE9-DDE8-430A-8EF4-5D4C3B5EDD7C}"/>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531A53B8-4807-4247-8C87-77A0334EFCD2}"/>
              </a:ext>
            </a:extLst>
          </p:cNvPr>
          <p:cNvSpPr>
            <a:spLocks noGrp="1" noChangeArrowheads="1"/>
          </p:cNvSpPr>
          <p:nvPr>
            <p:ph type="body" idx="1"/>
          </p:nvPr>
        </p:nvSpPr>
        <p:spPr>
          <a:noFill/>
        </p:spPr>
        <p:txBody>
          <a:bodyPr/>
          <a:lstStyle/>
          <a:p>
            <a:endParaRPr lang="en-US" altLang="en-US"/>
          </a:p>
        </p:txBody>
      </p:sp>
      <p:sp>
        <p:nvSpPr>
          <p:cNvPr id="11268" name="Slide Number Placeholder 3">
            <a:extLst>
              <a:ext uri="{FF2B5EF4-FFF2-40B4-BE49-F238E27FC236}">
                <a16:creationId xmlns:a16="http://schemas.microsoft.com/office/drawing/2014/main" id="{550EB620-D21A-475E-8DD5-2D3C8C16B658}"/>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3C46D1-1C5E-49F7-A305-06C825595415}"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245631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010AC8D8-5F3F-4956-94BF-158A189626DE}"/>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589EF3FA-5AE4-4B8D-8616-DE64DC24EA6E}"/>
              </a:ext>
            </a:extLst>
          </p:cNvPr>
          <p:cNvSpPr>
            <a:spLocks noGrp="1" noChangeArrowheads="1"/>
          </p:cNvSpPr>
          <p:nvPr>
            <p:ph type="body" idx="1"/>
          </p:nvPr>
        </p:nvSpPr>
        <p:spPr>
          <a:noFill/>
        </p:spPr>
        <p:txBody>
          <a:bodyPr/>
          <a:lstStyle/>
          <a:p>
            <a:endParaRPr lang="en-US" altLang="en-US"/>
          </a:p>
        </p:txBody>
      </p:sp>
      <p:sp>
        <p:nvSpPr>
          <p:cNvPr id="13316" name="Slide Number Placeholder 3">
            <a:extLst>
              <a:ext uri="{FF2B5EF4-FFF2-40B4-BE49-F238E27FC236}">
                <a16:creationId xmlns:a16="http://schemas.microsoft.com/office/drawing/2014/main" id="{7D59489F-BA1F-4FD4-9BD0-BCD0E1EFADE0}"/>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45B91E0-7ED7-4092-A0C0-65F865927CEE}"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704096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781000D3-5230-4362-8D1D-19698772B089}"/>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83ADDA7B-9534-49AC-A28F-E43818A87CDB}"/>
              </a:ext>
            </a:extLst>
          </p:cNvPr>
          <p:cNvSpPr>
            <a:spLocks noGrp="1" noChangeArrowheads="1"/>
          </p:cNvSpPr>
          <p:nvPr>
            <p:ph type="body" idx="1"/>
          </p:nvPr>
        </p:nvSpPr>
        <p:spPr>
          <a:noFill/>
        </p:spPr>
        <p:txBody>
          <a:bodyPr/>
          <a:lstStyle/>
          <a:p>
            <a:r>
              <a:rPr lang="en-US" altLang="en-US"/>
              <a:t>Question: The VAST majority of ED visits have NOT been coronavirus-related. What is the suspected reason for the drop in non-COVID visits in mid- to late-March and for the gradual increase throughout April?  </a:t>
            </a:r>
          </a:p>
        </p:txBody>
      </p:sp>
      <p:sp>
        <p:nvSpPr>
          <p:cNvPr id="15364" name="Slide Number Placeholder 3">
            <a:extLst>
              <a:ext uri="{FF2B5EF4-FFF2-40B4-BE49-F238E27FC236}">
                <a16:creationId xmlns:a16="http://schemas.microsoft.com/office/drawing/2014/main" id="{34B5C640-FBB9-4348-AD2E-A6BEECF68002}"/>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DE530D5-BA00-401B-9A3B-1D0C64D18A73}"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106104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2D22456D-B80C-4705-AADC-BE5E4DB7B735}"/>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3A0923E7-0550-4F7C-A489-4642CA969922}"/>
              </a:ext>
            </a:extLst>
          </p:cNvPr>
          <p:cNvSpPr>
            <a:spLocks noGrp="1" noChangeArrowheads="1"/>
          </p:cNvSpPr>
          <p:nvPr>
            <p:ph type="body" idx="1"/>
          </p:nvPr>
        </p:nvSpPr>
        <p:spPr>
          <a:noFill/>
        </p:spPr>
        <p:txBody>
          <a:bodyPr/>
          <a:lstStyle/>
          <a:p>
            <a:endParaRPr lang="en-US" altLang="en-US"/>
          </a:p>
        </p:txBody>
      </p:sp>
      <p:sp>
        <p:nvSpPr>
          <p:cNvPr id="18436" name="Slide Number Placeholder 3">
            <a:extLst>
              <a:ext uri="{FF2B5EF4-FFF2-40B4-BE49-F238E27FC236}">
                <a16:creationId xmlns:a16="http://schemas.microsoft.com/office/drawing/2014/main" id="{FE26FFB4-EC5C-4A89-9CE8-46755EF40212}"/>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93215F2-AFAD-4E58-BED1-7A010F21F037}"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28859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8B2CD25-8F57-4F77-BAB9-58668D599317}"/>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35389A39-CD27-47C7-BF7A-FE7D1EF118C7}"/>
              </a:ext>
            </a:extLst>
          </p:cNvPr>
          <p:cNvSpPr>
            <a:spLocks noGrp="1" noChangeArrowheads="1"/>
          </p:cNvSpPr>
          <p:nvPr>
            <p:ph type="body" idx="1"/>
          </p:nvPr>
        </p:nvSpPr>
        <p:spPr>
          <a:noFill/>
        </p:spPr>
        <p:txBody>
          <a:bodyPr/>
          <a:lstStyle/>
          <a:p>
            <a:r>
              <a:rPr lang="en-US" altLang="en-US"/>
              <a:t>Question: According to the table on your slide, among hospitalized 'COVID-19' patients 90 out of 207 are known positives, meaning that 117 either haven't been tested or have tested negative. It's my understanding that testing is now available enough that all suspected cases severe enough to require hospitalization ought to have been tested. If so, then most of those 117 must be false negatives. How does this jive with the reported sensitivities of the lab tests? </a:t>
            </a:r>
          </a:p>
        </p:txBody>
      </p:sp>
      <p:sp>
        <p:nvSpPr>
          <p:cNvPr id="20484" name="Slide Number Placeholder 3">
            <a:extLst>
              <a:ext uri="{FF2B5EF4-FFF2-40B4-BE49-F238E27FC236}">
                <a16:creationId xmlns:a16="http://schemas.microsoft.com/office/drawing/2014/main" id="{A788DA93-290B-453B-8B95-1E4A988F4610}"/>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4AB24D0-3096-401B-BA26-8F670E4CFD44}"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803116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067C1BB9-937A-458B-8713-5CA39DF42434}"/>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B7327D16-5929-4E5D-A4E0-E4731285721F}"/>
              </a:ext>
            </a:extLst>
          </p:cNvPr>
          <p:cNvSpPr>
            <a:spLocks noGrp="1" noChangeArrowheads="1"/>
          </p:cNvSpPr>
          <p:nvPr>
            <p:ph type="body" idx="1"/>
          </p:nvPr>
        </p:nvSpPr>
        <p:spPr>
          <a:noFill/>
        </p:spPr>
        <p:txBody>
          <a:bodyPr/>
          <a:lstStyle/>
          <a:p>
            <a:r>
              <a:rPr lang="en-US" altLang="en-US"/>
              <a:t>Please understand:</a:t>
            </a:r>
          </a:p>
          <a:p>
            <a:pPr lvl="1"/>
            <a:r>
              <a:rPr lang="en-US" altLang="en-US"/>
              <a:t>We will be living with the virus until there is reliable treatment or prevention, which is many months off.</a:t>
            </a:r>
          </a:p>
          <a:p>
            <a:pPr lvl="1"/>
            <a:r>
              <a:rPr lang="en-US" altLang="en-US"/>
              <a:t>The primary tools we have are physical distancing and hygiene.</a:t>
            </a:r>
          </a:p>
          <a:p>
            <a:pPr lvl="1"/>
            <a:r>
              <a:rPr lang="en-US" altLang="en-US"/>
              <a:t>Every restriction we lift increases transmission and will increase cases.</a:t>
            </a:r>
          </a:p>
          <a:p>
            <a:endParaRPr lang="en-US" altLang="en-US"/>
          </a:p>
        </p:txBody>
      </p:sp>
      <p:sp>
        <p:nvSpPr>
          <p:cNvPr id="25604" name="Slide Number Placeholder 3">
            <a:extLst>
              <a:ext uri="{FF2B5EF4-FFF2-40B4-BE49-F238E27FC236}">
                <a16:creationId xmlns:a16="http://schemas.microsoft.com/office/drawing/2014/main" id="{BE01DCA0-2582-46D0-9EEA-4D069D066CB4}"/>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DD8D10-4E75-4263-9279-E37E500A9DCC}"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178469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E674D054-06E6-4418-BA24-89AB4FF86044}"/>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211DF24D-F7D5-4A41-9090-ED76F000FE3F}"/>
              </a:ext>
            </a:extLst>
          </p:cNvPr>
          <p:cNvSpPr>
            <a:spLocks noGrp="1" noChangeArrowheads="1"/>
          </p:cNvSpPr>
          <p:nvPr>
            <p:ph type="body" idx="1"/>
          </p:nvPr>
        </p:nvSpPr>
        <p:spPr>
          <a:noFill/>
        </p:spPr>
        <p:txBody>
          <a:bodyPr/>
          <a:lstStyle/>
          <a:p>
            <a:r>
              <a:rPr lang="en-US" altLang="en-US"/>
              <a:t>The survey was initiated after OHA officials noticed rapid declines in Oregon VFC vaccine orders; initial drops in weekly immunizations captured by Oregon’s ALERT IIS vaccination database; and reports from health care providers that parents stopped bringing their children in to clinics during the COVID-19 pandemic, and that providers were having difficulty maintaining clinic operations due to financial and staffing issues. </a:t>
            </a:r>
          </a:p>
        </p:txBody>
      </p:sp>
      <p:sp>
        <p:nvSpPr>
          <p:cNvPr id="34820" name="Slide Number Placeholder 3">
            <a:extLst>
              <a:ext uri="{FF2B5EF4-FFF2-40B4-BE49-F238E27FC236}">
                <a16:creationId xmlns:a16="http://schemas.microsoft.com/office/drawing/2014/main" id="{BAC75F38-33B8-47E8-89B3-EF2923A02B97}"/>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0840E6-FD6D-48D0-8F4D-887F19A185F5}"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394993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D2B74A2C-6885-4EDC-9341-C8D4A57665CD}"/>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DE1778BE-133D-4658-8D8A-C364A0DCB312}"/>
              </a:ext>
            </a:extLst>
          </p:cNvPr>
          <p:cNvSpPr>
            <a:spLocks noGrp="1" noChangeArrowheads="1"/>
          </p:cNvSpPr>
          <p:nvPr>
            <p:ph type="body" idx="1"/>
          </p:nvPr>
        </p:nvSpPr>
        <p:spPr>
          <a:noFill/>
        </p:spPr>
        <p:txBody>
          <a:bodyPr/>
          <a:lstStyle/>
          <a:p>
            <a:endParaRPr lang="en-US" altLang="en-US"/>
          </a:p>
        </p:txBody>
      </p:sp>
      <p:sp>
        <p:nvSpPr>
          <p:cNvPr id="44036" name="Slide Number Placeholder 3">
            <a:extLst>
              <a:ext uri="{FF2B5EF4-FFF2-40B4-BE49-F238E27FC236}">
                <a16:creationId xmlns:a16="http://schemas.microsoft.com/office/drawing/2014/main" id="{01C2DFFF-6843-471F-ACE9-4733014157A5}"/>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5779B2-40EA-4EC0-9374-FB98180D47D2}"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680208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638C4476-6CCF-4BFD-92B8-4B055E212EDD}"/>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A67DD0F1-B0AF-4D95-A490-23BF34BD0F92}"/>
              </a:ext>
            </a:extLst>
          </p:cNvPr>
          <p:cNvSpPr>
            <a:spLocks noGrp="1" noChangeArrowheads="1"/>
          </p:cNvSpPr>
          <p:nvPr>
            <p:ph type="body" idx="1"/>
          </p:nvPr>
        </p:nvSpPr>
        <p:spPr>
          <a:noFill/>
        </p:spPr>
        <p:txBody>
          <a:bodyPr/>
          <a:lstStyle/>
          <a:p>
            <a:r>
              <a:rPr lang="en-US" altLang="en-US"/>
              <a:t>Are there specific facilities around Oregon that have been designated to see suspected Covid cases with severe symptoms requiring emergency or inpatient care? No.</a:t>
            </a:r>
          </a:p>
          <a:p>
            <a:r>
              <a:rPr lang="en-US" altLang="en-US"/>
              <a:t>Is anyone working on guidelines for monitoring at home and when to send to the ED. Historically this has been with signs of respiratory distress, chest pain or change in mentation. There is a lot of talk about monitoring pulse oximetry given the quick decline we can see in some patients, is there any research on changes in pulse oximetry that indicate a poor prognosis?</a:t>
            </a:r>
          </a:p>
          <a:p>
            <a:endParaRPr lang="en-US" altLang="en-US"/>
          </a:p>
        </p:txBody>
      </p:sp>
      <p:sp>
        <p:nvSpPr>
          <p:cNvPr id="49156" name="Slide Number Placeholder 3">
            <a:extLst>
              <a:ext uri="{FF2B5EF4-FFF2-40B4-BE49-F238E27FC236}">
                <a16:creationId xmlns:a16="http://schemas.microsoft.com/office/drawing/2014/main" id="{8689493C-5822-4334-9AD2-8840CE06A335}"/>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E281D2A-AC1F-441F-91DB-86B363CB151B}"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02067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92E8342C-B28E-49C1-AB22-BF9876BB2E63}"/>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72C94258-D8A1-44A6-BD2E-34AAE59DEBD5}"/>
              </a:ext>
            </a:extLst>
          </p:cNvPr>
          <p:cNvSpPr>
            <a:spLocks noGrp="1" noChangeArrowheads="1"/>
          </p:cNvSpPr>
          <p:nvPr>
            <p:ph type="body" idx="1"/>
          </p:nvPr>
        </p:nvSpPr>
        <p:spPr>
          <a:noFill/>
        </p:spPr>
        <p:txBody>
          <a:bodyPr/>
          <a:lstStyle/>
          <a:p>
            <a:endParaRPr lang="en-US" altLang="en-US"/>
          </a:p>
        </p:txBody>
      </p:sp>
      <p:sp>
        <p:nvSpPr>
          <p:cNvPr id="51204" name="Slide Number Placeholder 3">
            <a:extLst>
              <a:ext uri="{FF2B5EF4-FFF2-40B4-BE49-F238E27FC236}">
                <a16:creationId xmlns:a16="http://schemas.microsoft.com/office/drawing/2014/main" id="{ED26D647-13A8-4F2C-B93E-51C1022B7FF8}"/>
              </a:ext>
            </a:extLst>
          </p:cNvPr>
          <p:cNvSpPr>
            <a:spLocks noGrp="1"/>
          </p:cNvSpPr>
          <p:nvPr>
            <p:ph type="sldNum" sz="quarter" idx="5"/>
          </p:nvPr>
        </p:nvSpPr>
        <p:spPr>
          <a:noFill/>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311A04F-3C7D-4233-B62E-2572AAB49567}" type="slidenum">
              <a:rPr kumimoji="0" lang="en-US" altLang="en-US" sz="1200" b="0" i="0" u="none" strike="noStrike" kern="1200" cap="none" spc="0" normalizeH="0" baseline="0" noProof="0" smtClean="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208542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4E57B1-6A9A-CA49-88DE-037616234D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510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7.sv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17.svg"/><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5.xml"/><Relationship Id="rId6" Type="http://schemas.openxmlformats.org/officeDocument/2006/relationships/image" Target="../media/image16.png"/><Relationship Id="rId5" Type="http://schemas.openxmlformats.org/officeDocument/2006/relationships/image" Target="../media/image28.svg"/><Relationship Id="rId4" Type="http://schemas.openxmlformats.org/officeDocument/2006/relationships/image" Target="../media/image1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17.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1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17.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17.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8.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8.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8.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8.xml"/><Relationship Id="rId4" Type="http://schemas.openxmlformats.org/officeDocument/2006/relationships/image" Target="../media/image20.jpe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8.xml"/><Relationship Id="rId4" Type="http://schemas.openxmlformats.org/officeDocument/2006/relationships/image" Target="../media/image20.jpe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9.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9.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 Id="rId5" Type="http://schemas.openxmlformats.org/officeDocument/2006/relationships/image" Target="../media/image4.svg"/><Relationship Id="rId4" Type="http://schemas.openxmlformats.org/officeDocument/2006/relationships/image" Target="../media/image19.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9.xml"/><Relationship Id="rId4" Type="http://schemas.openxmlformats.org/officeDocument/2006/relationships/image" Target="../media/image21.jpe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9.xml"/><Relationship Id="rId4" Type="http://schemas.openxmlformats.org/officeDocument/2006/relationships/image" Target="../media/image21.jpe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ption 1">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3566040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Option 2">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21555742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Option 3">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50127530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32849708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299702345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294068573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223328874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111292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7933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1469910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0682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Option 1">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17741049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Option 2">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634107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Option 3">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72718094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86590535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255383907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30577904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368850411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063635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96530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2301018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4020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 Option 1">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18031976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 Option 2">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0631409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 Option 3">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1276369716"/>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2408685294"/>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3764058117"/>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25150570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91463260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6490669"/>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628651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18650186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5621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hort Drop Quote, La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p>
            <a:endParaRPr lang="en-US" dirty="0"/>
          </a:p>
        </p:txBody>
      </p:sp>
      <p:sp>
        <p:nvSpPr>
          <p:cNvPr id="4" name="Title Placeholder 1"/>
          <p:cNvSpPr>
            <a:spLocks noGrp="1"/>
          </p:cNvSpPr>
          <p:nvPr>
            <p:ph type="title" hasCustomPrompt="1"/>
          </p:nvPr>
        </p:nvSpPr>
        <p:spPr>
          <a:xfrm>
            <a:off x="2194560" y="1706880"/>
            <a:ext cx="7924800" cy="3657600"/>
          </a:xfrm>
          <a:prstGeom prst="rect">
            <a:avLst/>
          </a:prstGeom>
        </p:spPr>
        <p:txBody>
          <a:bodyPr vert="horz" lIns="91440" tIns="45720" rIns="91440" bIns="45720" rtlCol="0" anchor="ctr">
            <a:normAutofit/>
          </a:bodyPr>
          <a:lstStyle>
            <a:lvl1pPr marL="304792" indent="-231642"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4012049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with White Box Short Drop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p>
            <a:endParaRPr lang="en-US" dirty="0"/>
          </a:p>
        </p:txBody>
      </p:sp>
      <p:sp>
        <p:nvSpPr>
          <p:cNvPr id="4" name="Rectangle 3"/>
          <p:cNvSpPr/>
          <p:nvPr userDrawn="1"/>
        </p:nvSpPr>
        <p:spPr>
          <a:xfrm>
            <a:off x="-1" y="0"/>
            <a:ext cx="12192000" cy="6827520"/>
          </a:xfrm>
          <a:prstGeom prst="rect">
            <a:avLst/>
          </a:prstGeom>
          <a:solidFill>
            <a:schemeClr val="bg1">
              <a:alpha val="7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Lato Regular"/>
            </a:endParaRPr>
          </a:p>
        </p:txBody>
      </p:sp>
      <p:sp>
        <p:nvSpPr>
          <p:cNvPr id="5" name="Title Placeholder 1"/>
          <p:cNvSpPr>
            <a:spLocks noGrp="1"/>
          </p:cNvSpPr>
          <p:nvPr>
            <p:ph type="title" hasCustomPrompt="1"/>
          </p:nvPr>
        </p:nvSpPr>
        <p:spPr>
          <a:xfrm>
            <a:off x="2194560" y="1706880"/>
            <a:ext cx="7924800" cy="3657600"/>
          </a:xfrm>
          <a:prstGeom prst="rect">
            <a:avLst/>
          </a:prstGeom>
        </p:spPr>
        <p:txBody>
          <a:bodyPr vert="horz" lIns="91440" tIns="45720" rIns="91440" bIns="45720" rtlCol="0" anchor="ctr">
            <a:normAutofit/>
          </a:bodyPr>
          <a:lstStyle>
            <a:lvl1pPr marL="304792" indent="-231642"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37897686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12192000" cy="68580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Tree>
    <p:extLst>
      <p:ext uri="{BB962C8B-B14F-4D97-AF65-F5344CB8AC3E}">
        <p14:creationId xmlns:p14="http://schemas.microsoft.com/office/powerpoint/2010/main" val="18323549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8247" y="482089"/>
            <a:ext cx="10708423" cy="582033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endParaRPr lang="en-US" dirty="0"/>
          </a:p>
        </p:txBody>
      </p:sp>
    </p:spTree>
    <p:extLst>
      <p:ext uri="{BB962C8B-B14F-4D97-AF65-F5344CB8AC3E}">
        <p14:creationId xmlns:p14="http://schemas.microsoft.com/office/powerpoint/2010/main" val="24164951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Rectangle 1"/>
          <p:cNvSpPr/>
          <p:nvPr userDrawn="1"/>
        </p:nvSpPr>
        <p:spPr>
          <a:xfrm>
            <a:off x="146325" y="6126202"/>
            <a:ext cx="1003371" cy="731799"/>
          </a:xfrm>
          <a:prstGeom prst="rect">
            <a:avLst/>
          </a:prstGeom>
          <a:solidFill>
            <a:schemeClr val="bg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86558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46788" y="715641"/>
            <a:ext cx="1353787" cy="605641"/>
          </a:xfrm>
          <a:prstGeom prst="rect">
            <a:avLst/>
          </a:prstGeom>
          <a:solidFill>
            <a:schemeClr val="bg1"/>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D8117D"/>
              </a:solidFill>
            </a:endParaRP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pic>
        <p:nvPicPr>
          <p:cNvPr id="10" name="Graphic 9">
            <a:extLst>
              <a:ext uri="{FF2B5EF4-FFF2-40B4-BE49-F238E27FC236}">
                <a16:creationId xmlns:a16="http://schemas.microsoft.com/office/drawing/2014/main" id="{1A3B8268-61C2-D242-B69D-0C1E6FDD60F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399712" cy="896112"/>
          </a:xfrm>
          <a:prstGeom prst="rect">
            <a:avLst/>
          </a:prstGeom>
        </p:spPr>
      </p:pic>
      <p:pic>
        <p:nvPicPr>
          <p:cNvPr id="2" name="Picture 1"/>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3237867" y="632568"/>
            <a:ext cx="2293819" cy="657433"/>
          </a:xfrm>
          <a:prstGeom prst="rect">
            <a:avLst/>
          </a:prstGeom>
        </p:spPr>
      </p:pic>
    </p:spTree>
    <p:extLst>
      <p:ext uri="{BB962C8B-B14F-4D97-AF65-F5344CB8AC3E}">
        <p14:creationId xmlns:p14="http://schemas.microsoft.com/office/powerpoint/2010/main" val="193457425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9" name="Graphic 8">
            <a:extLst>
              <a:ext uri="{FF2B5EF4-FFF2-40B4-BE49-F238E27FC236}">
                <a16:creationId xmlns:a16="http://schemas.microsoft.com/office/drawing/2014/main" id="{96456AE5-FD75-984D-A7F1-E4AAE2F9E6FC}"/>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41248" y="6190488"/>
            <a:ext cx="756987" cy="484632"/>
          </a:xfrm>
          <a:prstGeom prst="rect">
            <a:avLst/>
          </a:prstGeom>
        </p:spPr>
      </p:pic>
      <p:cxnSp>
        <p:nvCxnSpPr>
          <p:cNvPr id="7" name="Straight Connector 6">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152346" y="6193206"/>
            <a:ext cx="1681425" cy="481914"/>
          </a:xfrm>
          <a:prstGeom prst="rect">
            <a:avLst/>
          </a:prstGeom>
        </p:spPr>
      </p:pic>
    </p:spTree>
    <p:extLst>
      <p:ext uri="{BB962C8B-B14F-4D97-AF65-F5344CB8AC3E}">
        <p14:creationId xmlns:p14="http://schemas.microsoft.com/office/powerpoint/2010/main" val="3141655836"/>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900" dirty="0">
                <a:solidFill>
                  <a:schemeClr val="bg1"/>
                </a:solidFill>
              </a:rPr>
              <a:t>o</a:t>
            </a:r>
          </a:p>
        </p:txBody>
      </p:sp>
      <p:pic>
        <p:nvPicPr>
          <p:cNvPr id="10" name="Graphic 9">
            <a:extLst>
              <a:ext uri="{FF2B5EF4-FFF2-40B4-BE49-F238E27FC236}">
                <a16:creationId xmlns:a16="http://schemas.microsoft.com/office/drawing/2014/main" id="{6DB571CA-1B3F-C349-97C6-31F64AE266DC}"/>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41248" y="6190488"/>
            <a:ext cx="756987" cy="484632"/>
          </a:xfrm>
          <a:prstGeom prst="rect">
            <a:avLst/>
          </a:prstGeom>
        </p:spPr>
      </p:pic>
      <p:pic>
        <p:nvPicPr>
          <p:cNvPr id="4" name="Pictur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152346" y="6193206"/>
            <a:ext cx="1681425" cy="481914"/>
          </a:xfrm>
          <a:prstGeom prst="rect">
            <a:avLst/>
          </a:prstGeom>
        </p:spPr>
      </p:pic>
    </p:spTree>
    <p:extLst>
      <p:ext uri="{BB962C8B-B14F-4D97-AF65-F5344CB8AC3E}">
        <p14:creationId xmlns:p14="http://schemas.microsoft.com/office/powerpoint/2010/main" val="1399876809"/>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Graphic 9">
            <a:extLst>
              <a:ext uri="{FF2B5EF4-FFF2-40B4-BE49-F238E27FC236}">
                <a16:creationId xmlns:a16="http://schemas.microsoft.com/office/drawing/2014/main" id="{8002202D-57AE-F545-81A7-4BE2A7CF131A}"/>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41248" y="6190488"/>
            <a:ext cx="756987" cy="484632"/>
          </a:xfrm>
          <a:prstGeom prst="rect">
            <a:avLst/>
          </a:prstGeom>
        </p:spPr>
      </p:pic>
      <p:pic>
        <p:nvPicPr>
          <p:cNvPr id="9" name="Picture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152346" y="6193206"/>
            <a:ext cx="1681425" cy="481914"/>
          </a:xfrm>
          <a:prstGeom prst="rect">
            <a:avLst/>
          </a:prstGeom>
        </p:spPr>
      </p:pic>
      <p:cxnSp>
        <p:nvCxnSpPr>
          <p:cNvPr id="13" name="Straight Connector 12">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97535"/>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D8117D"/>
              </a:solidFill>
            </a:endParaRP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Graphic 10">
            <a:extLst>
              <a:ext uri="{FF2B5EF4-FFF2-40B4-BE49-F238E27FC236}">
                <a16:creationId xmlns:a16="http://schemas.microsoft.com/office/drawing/2014/main" id="{E06B05C8-F5DE-8548-8648-8D6ECD8A135A}"/>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41248" y="6190488"/>
            <a:ext cx="756987" cy="484632"/>
          </a:xfrm>
          <a:prstGeom prst="rect">
            <a:avLst/>
          </a:prstGeom>
        </p:spPr>
      </p:pic>
      <p:pic>
        <p:nvPicPr>
          <p:cNvPr id="10" name="Picture 9"/>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152346" y="6193206"/>
            <a:ext cx="1681425" cy="481914"/>
          </a:xfrm>
          <a:prstGeom prst="rect">
            <a:avLst/>
          </a:prstGeom>
        </p:spPr>
      </p:pic>
    </p:spTree>
    <p:extLst>
      <p:ext uri="{BB962C8B-B14F-4D97-AF65-F5344CB8AC3E}">
        <p14:creationId xmlns:p14="http://schemas.microsoft.com/office/powerpoint/2010/main" val="1082185536"/>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002779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40496488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4448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0AED-3145-9F44-88D8-116F2CB716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4D8E89-48B2-ED4B-9C59-D1C0E36D810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9DDD59-7448-8C40-9659-8D6A5386D5C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78AEC5-A500-0047-BC9C-B3685F2A31E4}"/>
              </a:ext>
            </a:extLst>
          </p:cNvPr>
          <p:cNvSpPr>
            <a:spLocks noGrp="1"/>
          </p:cNvSpPr>
          <p:nvPr>
            <p:ph type="dt" sz="half" idx="10"/>
          </p:nvPr>
        </p:nvSpPr>
        <p:spPr/>
        <p:txBody>
          <a:bodyPr/>
          <a:lstStyle/>
          <a:p>
            <a:fld id="{F81CBB11-60E1-0B49-815F-483F6C07BF11}" type="datetimeFigureOut">
              <a:rPr lang="en-US" smtClean="0"/>
              <a:t>5/14/2020</a:t>
            </a:fld>
            <a:endParaRPr lang="en-US"/>
          </a:p>
        </p:txBody>
      </p:sp>
      <p:sp>
        <p:nvSpPr>
          <p:cNvPr id="6" name="Footer Placeholder 5">
            <a:extLst>
              <a:ext uri="{FF2B5EF4-FFF2-40B4-BE49-F238E27FC236}">
                <a16:creationId xmlns:a16="http://schemas.microsoft.com/office/drawing/2014/main" id="{D1DEE54C-B60A-8146-8D96-6ADC83FDE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BE4011-C7B1-5340-8D23-B901776E7584}"/>
              </a:ext>
            </a:extLst>
          </p:cNvPr>
          <p:cNvSpPr>
            <a:spLocks noGrp="1"/>
          </p:cNvSpPr>
          <p:nvPr>
            <p:ph type="sldNum" sz="quarter" idx="12"/>
          </p:nvPr>
        </p:nvSpPr>
        <p:spPr/>
        <p:txBody>
          <a:bodyPr/>
          <a:lstStyle/>
          <a:p>
            <a:fld id="{F0FD2602-B48D-D24B-B288-6F38582EF408}" type="slidenum">
              <a:rPr lang="en-US" smtClean="0"/>
              <a:t>‹#›</a:t>
            </a:fld>
            <a:endParaRPr lang="en-US"/>
          </a:p>
        </p:txBody>
      </p:sp>
    </p:spTree>
    <p:extLst>
      <p:ext uri="{BB962C8B-B14F-4D97-AF65-F5344CB8AC3E}">
        <p14:creationId xmlns:p14="http://schemas.microsoft.com/office/powerpoint/2010/main" val="22203707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AF602-4521-134E-8AC5-713ED09048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9416B7-A3FB-EA44-80AA-0697E694DF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C61E64-CF9D-854C-8A96-705E52EFF4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CAF2ED6-E54C-9D41-8C66-D3151DB4B5CD}"/>
              </a:ext>
            </a:extLst>
          </p:cNvPr>
          <p:cNvSpPr>
            <a:spLocks noGrp="1"/>
          </p:cNvSpPr>
          <p:nvPr>
            <p:ph type="dt" sz="half" idx="10"/>
          </p:nvPr>
        </p:nvSpPr>
        <p:spPr/>
        <p:txBody>
          <a:bodyPr/>
          <a:lstStyle/>
          <a:p>
            <a:fld id="{F81CBB11-60E1-0B49-815F-483F6C07BF11}" type="datetimeFigureOut">
              <a:rPr lang="en-US" smtClean="0"/>
              <a:t>5/14/2020</a:t>
            </a:fld>
            <a:endParaRPr lang="en-US"/>
          </a:p>
        </p:txBody>
      </p:sp>
      <p:sp>
        <p:nvSpPr>
          <p:cNvPr id="6" name="Footer Placeholder 5">
            <a:extLst>
              <a:ext uri="{FF2B5EF4-FFF2-40B4-BE49-F238E27FC236}">
                <a16:creationId xmlns:a16="http://schemas.microsoft.com/office/drawing/2014/main" id="{95E4900C-835B-8841-B11F-D787F6A0AD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D74606-BF3F-C443-9288-A67BE5A80418}"/>
              </a:ext>
            </a:extLst>
          </p:cNvPr>
          <p:cNvSpPr>
            <a:spLocks noGrp="1"/>
          </p:cNvSpPr>
          <p:nvPr>
            <p:ph type="sldNum" sz="quarter" idx="12"/>
          </p:nvPr>
        </p:nvSpPr>
        <p:spPr/>
        <p:txBody>
          <a:bodyPr/>
          <a:lstStyle/>
          <a:p>
            <a:fld id="{F0FD2602-B48D-D24B-B288-6F38582EF408}" type="slidenum">
              <a:rPr lang="en-US" smtClean="0"/>
              <a:t>‹#›</a:t>
            </a:fld>
            <a:endParaRPr lang="en-US"/>
          </a:p>
        </p:txBody>
      </p:sp>
    </p:spTree>
    <p:extLst>
      <p:ext uri="{BB962C8B-B14F-4D97-AF65-F5344CB8AC3E}">
        <p14:creationId xmlns:p14="http://schemas.microsoft.com/office/powerpoint/2010/main" val="24075762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0051-CE69-AE44-8FA7-95E4FF63A9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6ECC71-C2F4-3044-8E42-01F7A5270C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FDF94F-A035-864E-9263-E479F53FFC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62327B8-AAC4-4643-A8A9-C883BED5A823}"/>
              </a:ext>
            </a:extLst>
          </p:cNvPr>
          <p:cNvSpPr>
            <a:spLocks noGrp="1"/>
          </p:cNvSpPr>
          <p:nvPr>
            <p:ph type="dt" sz="half" idx="10"/>
          </p:nvPr>
        </p:nvSpPr>
        <p:spPr/>
        <p:txBody>
          <a:bodyPr/>
          <a:lstStyle/>
          <a:p>
            <a:fld id="{F81CBB11-60E1-0B49-815F-483F6C07BF11}" type="datetimeFigureOut">
              <a:rPr lang="en-US" smtClean="0"/>
              <a:t>5/14/2020</a:t>
            </a:fld>
            <a:endParaRPr lang="en-US"/>
          </a:p>
        </p:txBody>
      </p:sp>
      <p:sp>
        <p:nvSpPr>
          <p:cNvPr id="6" name="Footer Placeholder 5">
            <a:extLst>
              <a:ext uri="{FF2B5EF4-FFF2-40B4-BE49-F238E27FC236}">
                <a16:creationId xmlns:a16="http://schemas.microsoft.com/office/drawing/2014/main" id="{47D21D83-FE75-BC46-BE2B-C0AA739E18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74DAC4-13C1-464A-8A0E-696929E5200A}"/>
              </a:ext>
            </a:extLst>
          </p:cNvPr>
          <p:cNvSpPr>
            <a:spLocks noGrp="1"/>
          </p:cNvSpPr>
          <p:nvPr>
            <p:ph type="sldNum" sz="quarter" idx="12"/>
          </p:nvPr>
        </p:nvSpPr>
        <p:spPr/>
        <p:txBody>
          <a:bodyPr/>
          <a:lstStyle/>
          <a:p>
            <a:fld id="{F0FD2602-B48D-D24B-B288-6F38582EF408}" type="slidenum">
              <a:rPr lang="en-US" smtClean="0"/>
              <a:t>‹#›</a:t>
            </a:fld>
            <a:endParaRPr lang="en-US"/>
          </a:p>
        </p:txBody>
      </p:sp>
    </p:spTree>
    <p:extLst>
      <p:ext uri="{BB962C8B-B14F-4D97-AF65-F5344CB8AC3E}">
        <p14:creationId xmlns:p14="http://schemas.microsoft.com/office/powerpoint/2010/main" val="23873780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hort Drop Quote, La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lvl1pPr marL="0" indent="0">
              <a:buNone/>
              <a:defRPr/>
            </a:lvl1pPr>
          </a:lstStyle>
          <a:p>
            <a:endParaRPr lang="en-US" dirty="0"/>
          </a:p>
        </p:txBody>
      </p:sp>
      <p:sp>
        <p:nvSpPr>
          <p:cNvPr id="4" name="Title Placeholder 1"/>
          <p:cNvSpPr>
            <a:spLocks noGrp="1"/>
          </p:cNvSpPr>
          <p:nvPr>
            <p:ph type="title" hasCustomPrompt="1"/>
          </p:nvPr>
        </p:nvSpPr>
        <p:spPr>
          <a:xfrm>
            <a:off x="2586954" y="2010662"/>
            <a:ext cx="7066989" cy="3104177"/>
          </a:xfrm>
          <a:prstGeom prst="rect">
            <a:avLst/>
          </a:prstGeom>
        </p:spPr>
        <p:txBody>
          <a:bodyPr vert="horz" lIns="91440" tIns="45720" rIns="91440" bIns="45720" rtlCol="0" anchor="ctr">
            <a:normAutofit/>
          </a:bodyPr>
          <a:lstStyle>
            <a:lvl1pPr marL="228600" indent="-173736"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276249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with White Box Short Drop Quot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lstStyle/>
          <a:p>
            <a:endParaRPr lang="en-US" dirty="0"/>
          </a:p>
        </p:txBody>
      </p:sp>
      <p:sp>
        <p:nvSpPr>
          <p:cNvPr id="4" name="Rectangle 3"/>
          <p:cNvSpPr/>
          <p:nvPr userDrawn="1"/>
        </p:nvSpPr>
        <p:spPr>
          <a:xfrm>
            <a:off x="1364029" y="1059713"/>
            <a:ext cx="9485500" cy="4738575"/>
          </a:xfrm>
          <a:prstGeom prst="rect">
            <a:avLst/>
          </a:prstGeom>
          <a:solidFill>
            <a:schemeClr val="bg1">
              <a:alpha val="7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Lato Regular"/>
            </a:endParaRPr>
          </a:p>
        </p:txBody>
      </p:sp>
      <p:sp>
        <p:nvSpPr>
          <p:cNvPr id="5" name="Title Placeholder 1"/>
          <p:cNvSpPr>
            <a:spLocks noGrp="1"/>
          </p:cNvSpPr>
          <p:nvPr>
            <p:ph type="title" hasCustomPrompt="1"/>
          </p:nvPr>
        </p:nvSpPr>
        <p:spPr>
          <a:xfrm>
            <a:off x="2586954" y="2010662"/>
            <a:ext cx="7066989" cy="3104177"/>
          </a:xfrm>
          <a:prstGeom prst="rect">
            <a:avLst/>
          </a:prstGeom>
        </p:spPr>
        <p:txBody>
          <a:bodyPr vert="horz" lIns="91440" tIns="45720" rIns="91440" bIns="45720" rtlCol="0" anchor="ctr">
            <a:normAutofit/>
          </a:bodyPr>
          <a:lstStyle>
            <a:lvl1pPr marL="228600" indent="-173736" algn="l">
              <a:defRPr baseline="0"/>
            </a:lvl1pPr>
          </a:lstStyle>
          <a:p>
            <a:r>
              <a:rPr lang="en-US" dirty="0"/>
              <a:t>“Click to edit drop quote”</a:t>
            </a:r>
            <a:br>
              <a:rPr lang="en-US" dirty="0"/>
            </a:br>
            <a:endParaRPr lang="en-US" dirty="0"/>
          </a:p>
        </p:txBody>
      </p:sp>
    </p:spTree>
    <p:extLst>
      <p:ext uri="{BB962C8B-B14F-4D97-AF65-F5344CB8AC3E}">
        <p14:creationId xmlns:p14="http://schemas.microsoft.com/office/powerpoint/2010/main" val="11954255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2309469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8246" y="482088"/>
            <a:ext cx="10708423" cy="58203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en-US" dirty="0"/>
          </a:p>
        </p:txBody>
      </p:sp>
    </p:spTree>
    <p:extLst>
      <p:ext uri="{BB962C8B-B14F-4D97-AF65-F5344CB8AC3E}">
        <p14:creationId xmlns:p14="http://schemas.microsoft.com/office/powerpoint/2010/main" val="35747777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45569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y Heading and Subhead w/Logo">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975360" y="975360"/>
            <a:ext cx="10119360" cy="975360"/>
          </a:xfrm>
        </p:spPr>
        <p:txBody>
          <a:bodyPr>
            <a:normAutofit/>
          </a:bodyPr>
          <a:lstStyle>
            <a:lvl1pPr algn="l">
              <a:defRPr sz="5333"/>
            </a:lvl1pPr>
          </a:lstStyle>
          <a:p>
            <a:r>
              <a:rPr lang="en-US" dirty="0"/>
              <a:t>Click to edit master title style</a:t>
            </a:r>
          </a:p>
        </p:txBody>
      </p:sp>
      <p:sp>
        <p:nvSpPr>
          <p:cNvPr id="5" name="Subtitle 2"/>
          <p:cNvSpPr>
            <a:spLocks noGrp="1"/>
          </p:cNvSpPr>
          <p:nvPr>
            <p:ph type="subTitle" idx="1" hasCustomPrompt="1"/>
          </p:nvPr>
        </p:nvSpPr>
        <p:spPr>
          <a:xfrm>
            <a:off x="975360" y="2072641"/>
            <a:ext cx="10119360" cy="1269892"/>
          </a:xfrm>
        </p:spPr>
        <p:txBody>
          <a:bodyPr>
            <a:normAutofit/>
          </a:bodyPr>
          <a:lstStyle>
            <a:lvl1pPr marL="0" indent="0" algn="l">
              <a:buNone/>
              <a:defRPr sz="2400">
                <a:solidFill>
                  <a:srgbClr val="FFFFFF"/>
                </a:solidFill>
                <a:latin typeface="Noto Serif"/>
                <a:cs typeface="Noto Serif"/>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6" name="Text Placeholder 4"/>
          <p:cNvSpPr>
            <a:spLocks noGrp="1"/>
          </p:cNvSpPr>
          <p:nvPr>
            <p:ph type="body" sz="quarter" idx="10" hasCustomPrompt="1"/>
          </p:nvPr>
        </p:nvSpPr>
        <p:spPr>
          <a:xfrm>
            <a:off x="975360" y="4145280"/>
            <a:ext cx="10119360" cy="1598613"/>
          </a:xfrm>
        </p:spPr>
        <p:txBody>
          <a:bodyPr>
            <a:noAutofit/>
          </a:bodyPr>
          <a:lstStyle>
            <a:lvl1pPr marL="0" indent="0">
              <a:buNone/>
              <a:defRPr sz="2400">
                <a:latin typeface="Noto Serif"/>
                <a:cs typeface="Noto Serif"/>
              </a:defRPr>
            </a:lvl1pPr>
            <a:lvl2pPr marL="609585" indent="0">
              <a:buNone/>
              <a:defRPr sz="2400">
                <a:latin typeface="Noto Serif"/>
                <a:cs typeface="Noto Serif"/>
              </a:defRPr>
            </a:lvl2pPr>
            <a:lvl3pPr marL="1219170" indent="0">
              <a:buNone/>
              <a:defRPr sz="2400">
                <a:latin typeface="Noto Serif"/>
                <a:cs typeface="Noto Serif"/>
              </a:defRPr>
            </a:lvl3pPr>
            <a:lvl4pPr marL="1828754" indent="0">
              <a:buNone/>
              <a:defRPr sz="2400">
                <a:latin typeface="Noto Serif"/>
                <a:cs typeface="Noto Serif"/>
              </a:defRPr>
            </a:lvl4pPr>
            <a:lvl5pPr marL="2438339" indent="0">
              <a:buNone/>
              <a:defRPr sz="2400">
                <a:latin typeface="Noto Serif"/>
                <a:cs typeface="Noto Serif"/>
              </a:defRPr>
            </a:lvl5pPr>
          </a:lstStyle>
          <a:p>
            <a:pPr lvl="0"/>
            <a:r>
              <a:rPr lang="en-US" dirty="0"/>
              <a:t>Click to edit master text styles</a:t>
            </a:r>
          </a:p>
        </p:txBody>
      </p:sp>
      <p:sp>
        <p:nvSpPr>
          <p:cNvPr id="7" name="Text Placeholder 7"/>
          <p:cNvSpPr>
            <a:spLocks noGrp="1"/>
          </p:cNvSpPr>
          <p:nvPr>
            <p:ph type="body" sz="quarter" idx="11" hasCustomPrompt="1"/>
          </p:nvPr>
        </p:nvSpPr>
        <p:spPr>
          <a:xfrm>
            <a:off x="975360" y="3535680"/>
            <a:ext cx="10119360" cy="459107"/>
          </a:xfrm>
        </p:spPr>
        <p:txBody>
          <a:bodyPr>
            <a:normAutofit/>
          </a:bodyPr>
          <a:lstStyle>
            <a:lvl1pPr marL="0" indent="0">
              <a:buNone/>
              <a:defRPr sz="3200" baseline="0">
                <a:solidFill>
                  <a:schemeClr val="bg1"/>
                </a:solidFill>
                <a:latin typeface="Lato Regular"/>
                <a:cs typeface="Lato Regular"/>
              </a:defRPr>
            </a:lvl1pPr>
            <a:lvl2pPr marL="609585" indent="0">
              <a:buNone/>
              <a:defRPr/>
            </a:lvl2pPr>
            <a:lvl3pPr marL="1219170" indent="0">
              <a:buNone/>
              <a:defRPr/>
            </a:lvl3pPr>
            <a:lvl4pPr marL="1828754" indent="0">
              <a:buNone/>
              <a:defRPr/>
            </a:lvl4pPr>
            <a:lvl5pPr marL="2438339" indent="0">
              <a:buNone/>
              <a:defRPr/>
            </a:lvl5pPr>
          </a:lstStyle>
          <a:p>
            <a:pPr lvl="0"/>
            <a:r>
              <a:rPr lang="en-US" dirty="0"/>
              <a:t>Click to add subhead</a:t>
            </a:r>
          </a:p>
        </p:txBody>
      </p:sp>
      <p:sp>
        <p:nvSpPr>
          <p:cNvPr id="8" name="Slide Number Placeholder 5"/>
          <p:cNvSpPr>
            <a:spLocks noGrp="1"/>
          </p:cNvSpPr>
          <p:nvPr userDrawn="1"/>
        </p:nvSpPr>
        <p:spPr>
          <a:xfrm>
            <a:off x="434804" y="6110488"/>
            <a:ext cx="788457" cy="486833"/>
          </a:xfrm>
          <a:prstGeom prst="rect">
            <a:avLst/>
          </a:prstGeom>
        </p:spPr>
        <p:txBody>
          <a:bodyPr vert="horz" lIns="121920" tIns="60960" rIns="121920" bIns="6096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600" smtClean="0">
                <a:solidFill>
                  <a:schemeClr val="bg1"/>
                </a:solidFill>
                <a:latin typeface="Noto Serif" charset="0"/>
                <a:ea typeface="Noto Serif" charset="0"/>
                <a:cs typeface="Noto Serif" charset="0"/>
              </a:rPr>
              <a:pPr algn="l"/>
              <a:t>‹#›</a:t>
            </a:fld>
            <a:endParaRPr lang="en-US" sz="16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16299478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ay Headline and Bulleted Lis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1081816" y="1093056"/>
            <a:ext cx="10045907" cy="1143000"/>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5"/>
          <p:cNvSpPr>
            <a:spLocks noGrp="1"/>
          </p:cNvSpPr>
          <p:nvPr>
            <p:ph type="body" sz="quarter" idx="10"/>
          </p:nvPr>
        </p:nvSpPr>
        <p:spPr>
          <a:xfrm>
            <a:off x="1081619" y="2292090"/>
            <a:ext cx="10045700" cy="3011487"/>
          </a:xfr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userDrawn="1"/>
        </p:nvSpPr>
        <p:spPr>
          <a:xfrm>
            <a:off x="434804" y="6110488"/>
            <a:ext cx="788457" cy="486833"/>
          </a:xfrm>
          <a:prstGeom prst="rect">
            <a:avLst/>
          </a:prstGeom>
        </p:spPr>
        <p:txBody>
          <a:bodyPr vert="horz" lIns="121920" tIns="60960" rIns="121920" bIns="6096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600" smtClean="0">
                <a:solidFill>
                  <a:schemeClr val="bg1"/>
                </a:solidFill>
                <a:latin typeface="Noto Serif" charset="0"/>
                <a:ea typeface="Noto Serif" charset="0"/>
                <a:cs typeface="Noto Serif" charset="0"/>
              </a:rPr>
              <a:pPr algn="l"/>
              <a:t>‹#›</a:t>
            </a:fld>
            <a:endParaRPr lang="en-US" sz="16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2732547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y Short Drop Quote ">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586954" y="1774102"/>
            <a:ext cx="7447292" cy="3340740"/>
          </a:xfrm>
        </p:spPr>
        <p:txBody>
          <a:bodyPr>
            <a:normAutofit/>
          </a:bodyPr>
          <a:lstStyle>
            <a:lvl1pPr marL="304792" indent="-231642">
              <a:buNone/>
              <a:defRPr sz="5867" b="0" i="0" baseline="0">
                <a:latin typeface="Lato Regular"/>
                <a:cs typeface="Lato Regular"/>
              </a:defRPr>
            </a:lvl1pPr>
            <a:lvl2pPr>
              <a:defRPr b="0" i="0">
                <a:latin typeface="Lato Light"/>
                <a:cs typeface="Lato Light"/>
              </a:defRPr>
            </a:lvl2pPr>
            <a:lvl3pPr>
              <a:defRPr b="0" i="0">
                <a:latin typeface="Lato Light"/>
                <a:cs typeface="Lato Light"/>
              </a:defRPr>
            </a:lvl3pPr>
            <a:lvl4pPr>
              <a:defRPr b="0" i="0">
                <a:latin typeface="Lato Light"/>
                <a:cs typeface="Lato Light"/>
              </a:defRPr>
            </a:lvl4pPr>
            <a:lvl5pPr>
              <a:defRPr b="0" i="0">
                <a:latin typeface="Lato Light"/>
                <a:cs typeface="Lato Light"/>
              </a:defRPr>
            </a:lvl5pPr>
          </a:lstStyle>
          <a:p>
            <a:pPr lvl="0"/>
            <a:r>
              <a:rPr lang="en-US" dirty="0"/>
              <a:t>“Click to edit drop quote style”</a:t>
            </a:r>
          </a:p>
        </p:txBody>
      </p:sp>
      <p:sp>
        <p:nvSpPr>
          <p:cNvPr id="3" name="Slide Number Placeholder 5"/>
          <p:cNvSpPr>
            <a:spLocks noGrp="1"/>
          </p:cNvSpPr>
          <p:nvPr userDrawn="1"/>
        </p:nvSpPr>
        <p:spPr>
          <a:xfrm>
            <a:off x="434804" y="6110488"/>
            <a:ext cx="788457" cy="486833"/>
          </a:xfrm>
          <a:prstGeom prst="rect">
            <a:avLst/>
          </a:prstGeom>
        </p:spPr>
        <p:txBody>
          <a:bodyPr vert="horz" lIns="121920" tIns="60960" rIns="121920" bIns="6096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600" smtClean="0">
                <a:solidFill>
                  <a:schemeClr val="bg1"/>
                </a:solidFill>
                <a:latin typeface="Noto Serif" charset="0"/>
                <a:ea typeface="Noto Serif" charset="0"/>
                <a:cs typeface="Noto Serif" charset="0"/>
              </a:rPr>
              <a:pPr algn="l"/>
              <a:t>‹#›</a:t>
            </a:fld>
            <a:endParaRPr lang="en-US" sz="16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26285647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ay Blank w/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0794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ray Long Drop Quote, Noto Serif">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975360" y="980127"/>
            <a:ext cx="10119360" cy="4754880"/>
          </a:xfrm>
        </p:spPr>
        <p:txBody>
          <a:bodyPr>
            <a:normAutofit/>
          </a:bodyPr>
          <a:lstStyle>
            <a:lvl1pPr algn="l">
              <a:lnSpc>
                <a:spcPct val="120000"/>
              </a:lnSpc>
              <a:defRPr sz="3733" baseline="0">
                <a:solidFill>
                  <a:schemeClr val="bg1"/>
                </a:solidFill>
                <a:latin typeface="Noto Serif"/>
                <a:cs typeface="Noto Serif"/>
              </a:defRPr>
            </a:lvl1pPr>
          </a:lstStyle>
          <a:p>
            <a:r>
              <a:rPr lang="en-US" dirty="0"/>
              <a:t>Click to add long drop quote. Click to add long drop quote. Click to add long drop quote. Click to add long drop quote. Click to add long drop quote. Click to add long drop quote. Click to add long drop quote. Click to add long drop quote. Click to add long drop quote. Click to add long drop quote.</a:t>
            </a:r>
          </a:p>
        </p:txBody>
      </p:sp>
      <p:sp>
        <p:nvSpPr>
          <p:cNvPr id="4" name="Text Placeholder 4"/>
          <p:cNvSpPr>
            <a:spLocks noGrp="1"/>
          </p:cNvSpPr>
          <p:nvPr>
            <p:ph type="body" sz="quarter" idx="10" hasCustomPrompt="1"/>
          </p:nvPr>
        </p:nvSpPr>
        <p:spPr>
          <a:xfrm>
            <a:off x="975361" y="5852161"/>
            <a:ext cx="5482167" cy="504825"/>
          </a:xfrm>
        </p:spPr>
        <p:txBody>
          <a:bodyPr/>
          <a:lstStyle>
            <a:lvl1pPr marL="0" indent="0">
              <a:buNone/>
              <a:defRPr sz="2667"/>
            </a:lvl1pPr>
          </a:lstStyle>
          <a:p>
            <a:pPr lvl="0"/>
            <a:r>
              <a:rPr lang="en-US" dirty="0"/>
              <a:t>— Click to add attribution</a:t>
            </a:r>
          </a:p>
        </p:txBody>
      </p:sp>
      <p:sp>
        <p:nvSpPr>
          <p:cNvPr id="5" name="Slide Number Placeholder 5"/>
          <p:cNvSpPr>
            <a:spLocks noGrp="1"/>
          </p:cNvSpPr>
          <p:nvPr userDrawn="1"/>
        </p:nvSpPr>
        <p:spPr>
          <a:xfrm>
            <a:off x="434804" y="6110488"/>
            <a:ext cx="788457" cy="486833"/>
          </a:xfrm>
          <a:prstGeom prst="rect">
            <a:avLst/>
          </a:prstGeom>
        </p:spPr>
        <p:txBody>
          <a:bodyPr vert="horz" lIns="121920" tIns="60960" rIns="121920" bIns="6096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2A59DB8F-8FAF-2B4A-8A2B-8E81A1CA772A}" type="slidenum">
              <a:rPr lang="en-US" sz="1600" smtClean="0">
                <a:solidFill>
                  <a:schemeClr val="bg1"/>
                </a:solidFill>
                <a:latin typeface="Noto Serif" charset="0"/>
                <a:ea typeface="Noto Serif" charset="0"/>
                <a:cs typeface="Noto Serif" charset="0"/>
              </a:rPr>
              <a:pPr algn="l"/>
              <a:t>‹#›</a:t>
            </a:fld>
            <a:endParaRPr lang="en-US" sz="1600" dirty="0">
              <a:solidFill>
                <a:schemeClr val="bg1"/>
              </a:solidFill>
              <a:latin typeface="Noto Serif" charset="0"/>
              <a:ea typeface="Noto Serif" charset="0"/>
              <a:cs typeface="Noto Serif" charset="0"/>
            </a:endParaRPr>
          </a:p>
        </p:txBody>
      </p:sp>
    </p:spTree>
    <p:extLst>
      <p:ext uri="{BB962C8B-B14F-4D97-AF65-F5344CB8AC3E}">
        <p14:creationId xmlns:p14="http://schemas.microsoft.com/office/powerpoint/2010/main" val="13591306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 Option 1">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18546672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 Option 2">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15989402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 Option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2560889974"/>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 Partne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2935020768"/>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Content Page - 1 colum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4001538169"/>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Content Page - Partner -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2116099947"/>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Page - 2 colum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2244134962"/>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Content Page - Partner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4436372"/>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Page - Option 1">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486280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Page - Option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26148219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4243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 Option 1">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8234532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lide - Option 2">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2605625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 Option 3">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33277011"/>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633237166"/>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1081847613"/>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1272408955"/>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2414853600"/>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97737565"/>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868190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35400411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0391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0594508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203038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49353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286214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03953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233006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5488608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913046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745695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573034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884129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20CC0-1311-0244-8CB6-A339D0A058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31A47C-A821-D14D-B138-1B8F05FCD8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C72629-3F09-D24C-96F6-532BC9F004C9}"/>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5" name="Footer Placeholder 4">
            <a:extLst>
              <a:ext uri="{FF2B5EF4-FFF2-40B4-BE49-F238E27FC236}">
                <a16:creationId xmlns:a16="http://schemas.microsoft.com/office/drawing/2014/main" id="{6A500A3D-7819-4549-8822-65B81BA18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72C34E-B035-7B4D-BBF0-B5E406638629}"/>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6759003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CD162-9086-F24D-B3F2-743431498D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E3395-3CEB-A945-94E5-67AD1CDAD9D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3AA861-6F7A-BA40-B05C-D02EEDC5A374}"/>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5" name="Footer Placeholder 4">
            <a:extLst>
              <a:ext uri="{FF2B5EF4-FFF2-40B4-BE49-F238E27FC236}">
                <a16:creationId xmlns:a16="http://schemas.microsoft.com/office/drawing/2014/main" id="{4D64F361-8D9F-4140-9031-B0B15112AD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CF2EE-1481-514B-A2DD-8A9E7644D615}"/>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11288233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1DC3-54F9-A140-A065-8379BA776D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91A12B-2B46-2F49-8013-8D54104E3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6EC7B6C-CE25-DA4E-9C6B-4CA1C53705DE}"/>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5" name="Footer Placeholder 4">
            <a:extLst>
              <a:ext uri="{FF2B5EF4-FFF2-40B4-BE49-F238E27FC236}">
                <a16:creationId xmlns:a16="http://schemas.microsoft.com/office/drawing/2014/main" id="{0DD3FF1E-5700-AB42-9999-A3A53EE0F3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E580B4-82C2-C747-A5C5-E51D57140748}"/>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33385634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1B22-7BAC-AA43-B1D0-FCEAE5E561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2E4506-1C6A-564A-9713-6DC9F23198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9B77A8-2DD5-2F49-8334-ED02BDA9EEB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4F7998-7E5C-D646-94CF-29B946BF7802}"/>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6" name="Footer Placeholder 5">
            <a:extLst>
              <a:ext uri="{FF2B5EF4-FFF2-40B4-BE49-F238E27FC236}">
                <a16:creationId xmlns:a16="http://schemas.microsoft.com/office/drawing/2014/main" id="{41A46308-CD46-0040-A77C-DB1A879EFE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0E89D2-9B99-214D-968F-FF51490CDBEE}"/>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21425309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D6C43-57BF-E245-85D4-F86F5E433D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B5B871-66F4-3247-BC0B-0BC323768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B675026-F990-2747-B9AD-7AEB99D9182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A9F50D-2A0D-1E4B-87B1-A60B59AA25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D4D0B36-FFE8-7D48-ACD2-0A51C7C41B7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39617A-EFCC-3445-824E-0AEC33ADB6E1}"/>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8" name="Footer Placeholder 7">
            <a:extLst>
              <a:ext uri="{FF2B5EF4-FFF2-40B4-BE49-F238E27FC236}">
                <a16:creationId xmlns:a16="http://schemas.microsoft.com/office/drawing/2014/main" id="{3418783A-B4CE-F940-A266-322AEC615B6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796751-75D6-BE45-B48A-81F860C8A7DA}"/>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429188385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A9E1D-A1CB-2C41-8C48-B6DE346505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52FEA4-D613-4744-A58C-48A655F47BA2}"/>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4" name="Footer Placeholder 3">
            <a:extLst>
              <a:ext uri="{FF2B5EF4-FFF2-40B4-BE49-F238E27FC236}">
                <a16:creationId xmlns:a16="http://schemas.microsoft.com/office/drawing/2014/main" id="{39A196FC-6388-834D-90A6-9AC0F36645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01B560-09B5-8049-A003-6BA1C2698609}"/>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2898693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C32A9B-E6BA-2240-9A33-D5155EAF4979}"/>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3" name="Footer Placeholder 2">
            <a:extLst>
              <a:ext uri="{FF2B5EF4-FFF2-40B4-BE49-F238E27FC236}">
                <a16:creationId xmlns:a16="http://schemas.microsoft.com/office/drawing/2014/main" id="{CE71A20B-6DF2-1140-9369-D1B9CBF6E6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49B13F-F3C4-B449-8118-C561FCF23B62}"/>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381433420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4387B-8B8C-824A-B7ED-86C36C8B5A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0DA366-3B47-5347-B2F6-11B7A0FF3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68AD3C-82D6-8747-B618-2091DEBCE3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3DBBA91-EB0B-5C42-9574-D5B97477DC47}"/>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6" name="Footer Placeholder 5">
            <a:extLst>
              <a:ext uri="{FF2B5EF4-FFF2-40B4-BE49-F238E27FC236}">
                <a16:creationId xmlns:a16="http://schemas.microsoft.com/office/drawing/2014/main" id="{359BE7DF-B62B-1746-990E-643418EF18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CF21D-D227-8E41-9490-51A0F8623F0A}"/>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323790183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03B6-064C-2C45-9919-62D02DC0C9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63B000-4194-3245-9CA7-238B7E2E36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82CA14-C843-9F46-90EA-572C38339F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C03457-96A6-5940-92D8-2242BB7E6D21}"/>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6" name="Footer Placeholder 5">
            <a:extLst>
              <a:ext uri="{FF2B5EF4-FFF2-40B4-BE49-F238E27FC236}">
                <a16:creationId xmlns:a16="http://schemas.microsoft.com/office/drawing/2014/main" id="{A556B124-ED5B-684A-B282-B0CF481A81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34A269-5EAB-F141-AC89-DC1E8A212AEF}"/>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6870812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DAAD-E0BF-EA46-896B-522B5FBC9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AD5429-8318-1441-B604-318112EBC3A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CEE382-7530-074A-BC3E-2EA134001F24}"/>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5" name="Footer Placeholder 4">
            <a:extLst>
              <a:ext uri="{FF2B5EF4-FFF2-40B4-BE49-F238E27FC236}">
                <a16:creationId xmlns:a16="http://schemas.microsoft.com/office/drawing/2014/main" id="{0838661E-5841-C645-A8DA-1F96E6022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6EB75-C4B0-CA48-A78B-356312EE9F8D}"/>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16879658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8968D7-3009-D24F-A2B2-B151414381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54FF90-EC20-FA40-B90E-4791A461157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5E77D6-090A-C347-888B-19383C7ECB26}"/>
              </a:ext>
            </a:extLst>
          </p:cNvPr>
          <p:cNvSpPr>
            <a:spLocks noGrp="1"/>
          </p:cNvSpPr>
          <p:nvPr>
            <p:ph type="dt" sz="half" idx="10"/>
          </p:nvPr>
        </p:nvSpPr>
        <p:spPr/>
        <p:txBody>
          <a:bodyPr/>
          <a:lstStyle/>
          <a:p>
            <a:fld id="{5DD9B36D-D8FF-8B40-8733-D42E85A8647F}" type="datetimeFigureOut">
              <a:rPr lang="en-US" smtClean="0"/>
              <a:t>5/14/2020</a:t>
            </a:fld>
            <a:endParaRPr lang="en-US"/>
          </a:p>
        </p:txBody>
      </p:sp>
      <p:sp>
        <p:nvSpPr>
          <p:cNvPr id="5" name="Footer Placeholder 4">
            <a:extLst>
              <a:ext uri="{FF2B5EF4-FFF2-40B4-BE49-F238E27FC236}">
                <a16:creationId xmlns:a16="http://schemas.microsoft.com/office/drawing/2014/main" id="{AF5E6420-AEA3-4346-8F55-70FC9183EF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40925A-E1C6-D84D-946B-774F347BDBCD}"/>
              </a:ext>
            </a:extLst>
          </p:cNvPr>
          <p:cNvSpPr>
            <a:spLocks noGrp="1"/>
          </p:cNvSpPr>
          <p:nvPr>
            <p:ph type="sldNum" sz="quarter" idx="12"/>
          </p:nvPr>
        </p:nvSpPr>
        <p:spPr/>
        <p:txBody>
          <a:bodyPr/>
          <a:lstStyle/>
          <a:p>
            <a:fld id="{3823E275-245F-244B-ADBD-5BEF96DB56FF}" type="slidenum">
              <a:rPr lang="en-US" smtClean="0"/>
              <a:t>‹#›</a:t>
            </a:fld>
            <a:endParaRPr lang="en-US"/>
          </a:p>
        </p:txBody>
      </p:sp>
    </p:spTree>
    <p:extLst>
      <p:ext uri="{BB962C8B-B14F-4D97-AF65-F5344CB8AC3E}">
        <p14:creationId xmlns:p14="http://schemas.microsoft.com/office/powerpoint/2010/main" val="1721764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6.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18.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7.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8.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9.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10.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1.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22051994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13309650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765489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75359" y="975360"/>
            <a:ext cx="1011936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75359" y="2316480"/>
            <a:ext cx="10119360" cy="40672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768616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p:hf hdr="0"/>
  <p:txStyles>
    <p:titleStyle>
      <a:lvl1pPr algn="l" defTabSz="609585" rtl="0" eaLnBrk="1" latinLnBrk="0" hangingPunct="1">
        <a:spcBef>
          <a:spcPct val="0"/>
        </a:spcBef>
        <a:buNone/>
        <a:defRPr sz="5333" b="0" i="0" kern="1200">
          <a:solidFill>
            <a:schemeClr val="accent3"/>
          </a:solidFill>
          <a:latin typeface="Lato Regular"/>
          <a:ea typeface="+mj-ea"/>
          <a:cs typeface="Lato Regular"/>
        </a:defRPr>
      </a:lvl1pPr>
    </p:titleStyle>
    <p:bodyStyle>
      <a:lvl1pPr marL="457189" indent="-457189" algn="l" defTabSz="609585" rtl="0" eaLnBrk="1" latinLnBrk="0" hangingPunct="1">
        <a:spcBef>
          <a:spcPct val="20000"/>
        </a:spcBef>
        <a:buFont typeface="Arial"/>
        <a:buChar char="•"/>
        <a:defRPr sz="4267" b="0" i="0" kern="1200">
          <a:solidFill>
            <a:srgbClr val="364852"/>
          </a:solidFill>
          <a:latin typeface="Noto Serif" panose="02020600060500020200" pitchFamily="18" charset="0"/>
          <a:ea typeface="Noto Serif" panose="02020600060500020200" pitchFamily="18" charset="0"/>
          <a:cs typeface="Noto Serif" panose="02020600060500020200" pitchFamily="18" charset="0"/>
        </a:defRPr>
      </a:lvl1pPr>
      <a:lvl2pPr marL="990575" indent="-380990" algn="l" defTabSz="609585" rtl="0" eaLnBrk="1" latinLnBrk="0" hangingPunct="1">
        <a:spcBef>
          <a:spcPct val="20000"/>
        </a:spcBef>
        <a:buFont typeface="Arial"/>
        <a:buChar char="–"/>
        <a:defRPr sz="3733" b="0" i="0" kern="1200">
          <a:solidFill>
            <a:srgbClr val="364852"/>
          </a:solidFill>
          <a:latin typeface="Noto Serif" panose="02020600060500020200" pitchFamily="18" charset="0"/>
          <a:ea typeface="Noto Serif" panose="02020600060500020200" pitchFamily="18" charset="0"/>
          <a:cs typeface="Noto Serif" panose="02020600060500020200" pitchFamily="18" charset="0"/>
        </a:defRPr>
      </a:lvl2pPr>
      <a:lvl3pPr marL="1523962" indent="-304792" algn="l" defTabSz="609585" rtl="0" eaLnBrk="1" latinLnBrk="0" hangingPunct="1">
        <a:spcBef>
          <a:spcPct val="20000"/>
        </a:spcBef>
        <a:buFont typeface="Arial"/>
        <a:buChar char="•"/>
        <a:defRPr sz="3200" b="0" i="0" kern="1200">
          <a:solidFill>
            <a:srgbClr val="364852"/>
          </a:solidFill>
          <a:latin typeface="Noto Serif" panose="02020600060500020200" pitchFamily="18" charset="0"/>
          <a:ea typeface="Noto Serif" panose="02020600060500020200" pitchFamily="18" charset="0"/>
          <a:cs typeface="Noto Serif" panose="02020600060500020200" pitchFamily="18" charset="0"/>
        </a:defRPr>
      </a:lvl3pPr>
      <a:lvl4pPr marL="2133547" indent="-304792" algn="l" defTabSz="609585" rtl="0" eaLnBrk="1" latinLnBrk="0" hangingPunct="1">
        <a:spcBef>
          <a:spcPct val="20000"/>
        </a:spcBef>
        <a:buFont typeface="Arial"/>
        <a:buChar char="–"/>
        <a:defRPr sz="2667" b="0" i="0" kern="1200">
          <a:solidFill>
            <a:srgbClr val="364852"/>
          </a:solidFill>
          <a:latin typeface="Noto Serif" panose="02020600060500020200" pitchFamily="18" charset="0"/>
          <a:ea typeface="Noto Serif" panose="02020600060500020200" pitchFamily="18" charset="0"/>
          <a:cs typeface="Noto Serif" panose="02020600060500020200" pitchFamily="18" charset="0"/>
        </a:defRPr>
      </a:lvl4pPr>
      <a:lvl5pPr marL="2743131" indent="-304792" algn="l" defTabSz="609585" rtl="0" eaLnBrk="1" latinLnBrk="0" hangingPunct="1">
        <a:spcBef>
          <a:spcPct val="20000"/>
        </a:spcBef>
        <a:buFont typeface="Arial"/>
        <a:buChar char="»"/>
        <a:defRPr sz="2667" b="0" i="0" kern="1200">
          <a:solidFill>
            <a:srgbClr val="364852"/>
          </a:solidFill>
          <a:latin typeface="Noto Serif" panose="02020600060500020200" pitchFamily="18" charset="0"/>
          <a:ea typeface="Noto Serif" panose="02020600060500020200" pitchFamily="18" charset="0"/>
          <a:cs typeface="Noto Serif" panose="02020600060500020200" pitchFamily="18"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206964825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3" r:id="rId10"/>
    <p:sldLayoutId id="2147483784"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07245" y="691263"/>
            <a:ext cx="9779372"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07245" y="2016826"/>
            <a:ext cx="9779372" cy="40672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4881285"/>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Lst>
  <p:hf sldNum="0" hdr="0" ftr="0" dt="0"/>
  <p:txStyles>
    <p:titleStyle>
      <a:lvl1pPr algn="l" defTabSz="457200" rtl="0" eaLnBrk="1" latinLnBrk="0" hangingPunct="1">
        <a:spcBef>
          <a:spcPct val="0"/>
        </a:spcBef>
        <a:buNone/>
        <a:defRPr sz="4400" b="0" i="0" kern="1200">
          <a:solidFill>
            <a:srgbClr val="002776"/>
          </a:solidFill>
          <a:latin typeface="Lato Regular"/>
          <a:ea typeface="+mj-ea"/>
          <a:cs typeface="Lato Regular"/>
        </a:defRPr>
      </a:lvl1pPr>
    </p:titleStyle>
    <p:bodyStyle>
      <a:lvl1pPr marL="342900" indent="-342900" algn="l" defTabSz="457200" rtl="0" eaLnBrk="1" latinLnBrk="0" hangingPunct="1">
        <a:spcBef>
          <a:spcPct val="20000"/>
        </a:spcBef>
        <a:buFont typeface="Arial"/>
        <a:buChar char="•"/>
        <a:defRPr sz="3200" b="0" i="0" kern="1200">
          <a:solidFill>
            <a:srgbClr val="585E60"/>
          </a:solidFill>
          <a:latin typeface="Noto Serif"/>
          <a:ea typeface="+mn-ea"/>
          <a:cs typeface="Noto Serif"/>
        </a:defRPr>
      </a:lvl1pPr>
      <a:lvl2pPr marL="742950" indent="-285750" algn="l" defTabSz="457200" rtl="0" eaLnBrk="1" latinLnBrk="0" hangingPunct="1">
        <a:spcBef>
          <a:spcPct val="20000"/>
        </a:spcBef>
        <a:buFont typeface="Arial"/>
        <a:buChar char="–"/>
        <a:defRPr sz="2800" b="0" i="0" kern="1200">
          <a:solidFill>
            <a:srgbClr val="585E60"/>
          </a:solidFill>
          <a:latin typeface="Noto Serif"/>
          <a:ea typeface="+mn-ea"/>
          <a:cs typeface="Noto Serif"/>
        </a:defRPr>
      </a:lvl2pPr>
      <a:lvl3pPr marL="1143000" indent="-228600" algn="l" defTabSz="457200" rtl="0" eaLnBrk="1" latinLnBrk="0" hangingPunct="1">
        <a:spcBef>
          <a:spcPct val="20000"/>
        </a:spcBef>
        <a:buFont typeface="Arial"/>
        <a:buChar char="•"/>
        <a:defRPr sz="2400" b="0" i="0" kern="1200">
          <a:solidFill>
            <a:srgbClr val="585E60"/>
          </a:solidFill>
          <a:latin typeface="Noto Serif"/>
          <a:ea typeface="+mn-ea"/>
          <a:cs typeface="Noto Serif"/>
        </a:defRPr>
      </a:lvl3pPr>
      <a:lvl4pPr marL="1600200" indent="-228600" algn="l" defTabSz="457200" rtl="0" eaLnBrk="1" latinLnBrk="0" hangingPunct="1">
        <a:spcBef>
          <a:spcPct val="20000"/>
        </a:spcBef>
        <a:buFont typeface="Arial"/>
        <a:buChar char="–"/>
        <a:defRPr sz="2000" b="0" i="0" kern="1200">
          <a:solidFill>
            <a:srgbClr val="585E60"/>
          </a:solidFill>
          <a:latin typeface="Noto Serif"/>
          <a:ea typeface="+mn-ea"/>
          <a:cs typeface="Noto Serif"/>
        </a:defRPr>
      </a:lvl4pPr>
      <a:lvl5pPr marL="2057400" indent="-228600" algn="l" defTabSz="457200" rtl="0" eaLnBrk="1" latinLnBrk="0" hangingPunct="1">
        <a:spcBef>
          <a:spcPct val="20000"/>
        </a:spcBef>
        <a:buFont typeface="Arial"/>
        <a:buChar char="»"/>
        <a:defRPr sz="2000" b="0" i="0" kern="1200">
          <a:solidFill>
            <a:srgbClr val="585E60"/>
          </a:solidFill>
          <a:latin typeface="Noto Serif"/>
          <a:ea typeface="+mn-ea"/>
          <a:cs typeface="Noto Serif"/>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rgbClr val="585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364852"/>
              </a:solidFill>
              <a:latin typeface="Lato Regular"/>
            </a:endParaRPr>
          </a:p>
        </p:txBody>
      </p:sp>
      <p:sp>
        <p:nvSpPr>
          <p:cNvPr id="2" name="Title Placeholder 1"/>
          <p:cNvSpPr>
            <a:spLocks noGrp="1"/>
          </p:cNvSpPr>
          <p:nvPr>
            <p:ph type="title"/>
          </p:nvPr>
        </p:nvSpPr>
        <p:spPr>
          <a:xfrm>
            <a:off x="975360" y="975360"/>
            <a:ext cx="1011936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75360" y="2316480"/>
            <a:ext cx="10119360" cy="34137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OHSU-REV.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1265983" y="5609768"/>
            <a:ext cx="576603" cy="987552"/>
          </a:xfrm>
          <a:prstGeom prst="rect">
            <a:avLst/>
          </a:prstGeom>
        </p:spPr>
      </p:pic>
    </p:spTree>
    <p:extLst>
      <p:ext uri="{BB962C8B-B14F-4D97-AF65-F5344CB8AC3E}">
        <p14:creationId xmlns:p14="http://schemas.microsoft.com/office/powerpoint/2010/main" val="4217699219"/>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Lst>
  <p:hf hdr="0"/>
  <p:txStyles>
    <p:titleStyle>
      <a:lvl1pPr algn="l" defTabSz="609585" rtl="0" eaLnBrk="1" latinLnBrk="0" hangingPunct="1">
        <a:spcBef>
          <a:spcPct val="0"/>
        </a:spcBef>
        <a:buNone/>
        <a:defRPr sz="5333" b="0" i="0" kern="1200">
          <a:solidFill>
            <a:schemeClr val="bg1"/>
          </a:solidFill>
          <a:latin typeface="Lato Regular"/>
          <a:ea typeface="+mj-ea"/>
          <a:cs typeface="Lato Regular"/>
        </a:defRPr>
      </a:lvl1pPr>
    </p:titleStyle>
    <p:bodyStyle>
      <a:lvl1pPr marL="457189" indent="-457189" algn="l" defTabSz="609585" rtl="0" eaLnBrk="1" latinLnBrk="0" hangingPunct="1">
        <a:spcBef>
          <a:spcPct val="20000"/>
        </a:spcBef>
        <a:buFont typeface="Arial"/>
        <a:buChar char="•"/>
        <a:defRPr sz="3200" b="0" i="0" kern="1200">
          <a:solidFill>
            <a:srgbClr val="FFFFFF"/>
          </a:solidFill>
          <a:latin typeface="Noto Serif"/>
          <a:ea typeface="+mn-ea"/>
          <a:cs typeface="Noto Serif"/>
        </a:defRPr>
      </a:lvl1pPr>
      <a:lvl2pPr marL="990575" indent="-380990" algn="l" defTabSz="609585" rtl="0" eaLnBrk="1" latinLnBrk="0" hangingPunct="1">
        <a:spcBef>
          <a:spcPct val="20000"/>
        </a:spcBef>
        <a:buFont typeface="Arial"/>
        <a:buChar char="–"/>
        <a:defRPr sz="3200" b="0" i="0" kern="1200">
          <a:solidFill>
            <a:srgbClr val="FFFFFF"/>
          </a:solidFill>
          <a:latin typeface="Noto Serif"/>
          <a:ea typeface="+mn-ea"/>
          <a:cs typeface="Noto Serif"/>
        </a:defRPr>
      </a:lvl2pPr>
      <a:lvl3pPr marL="1523962" indent="-304792" algn="l" defTabSz="609585" rtl="0" eaLnBrk="1" latinLnBrk="0" hangingPunct="1">
        <a:spcBef>
          <a:spcPct val="20000"/>
        </a:spcBef>
        <a:buFont typeface="Arial"/>
        <a:buChar char="•"/>
        <a:defRPr sz="3200" b="0" i="0" kern="1200">
          <a:solidFill>
            <a:srgbClr val="FFFFFF"/>
          </a:solidFill>
          <a:latin typeface="Noto Serif"/>
          <a:ea typeface="+mn-ea"/>
          <a:cs typeface="Noto Serif"/>
        </a:defRPr>
      </a:lvl3pPr>
      <a:lvl4pPr marL="2133547" indent="-304792" algn="l" defTabSz="609585" rtl="0" eaLnBrk="1" latinLnBrk="0" hangingPunct="1">
        <a:spcBef>
          <a:spcPct val="20000"/>
        </a:spcBef>
        <a:buFont typeface="Arial"/>
        <a:buChar char="–"/>
        <a:defRPr sz="3200" b="0" i="0" kern="1200">
          <a:solidFill>
            <a:srgbClr val="FFFFFF"/>
          </a:solidFill>
          <a:latin typeface="Noto Serif"/>
          <a:ea typeface="+mn-ea"/>
          <a:cs typeface="Noto Serif"/>
        </a:defRPr>
      </a:lvl4pPr>
      <a:lvl5pPr marL="2743131" indent="-304792" algn="l" defTabSz="609585" rtl="0" eaLnBrk="1" latinLnBrk="0" hangingPunct="1">
        <a:spcBef>
          <a:spcPct val="20000"/>
        </a:spcBef>
        <a:buFont typeface="Arial"/>
        <a:buChar char="»"/>
        <a:defRPr sz="3200" b="0" i="0" kern="1200">
          <a:solidFill>
            <a:srgbClr val="FFFFFF"/>
          </a:solidFill>
          <a:latin typeface="Noto Serif"/>
          <a:ea typeface="+mn-ea"/>
          <a:cs typeface="Noto Serif"/>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2728326515"/>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880007034"/>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08345826"/>
      </p:ext>
    </p:extLst>
  </p:cSld>
  <p:clrMap bg1="lt1" tx1="dk1" bg2="dk2" tx2="lt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7E046A-9048-5B4B-B206-7DACB09699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7F434B-BC10-6A42-BA43-C5896D123D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6364F-2CDF-C64B-A749-62D6AF87D8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D9B36D-D8FF-8B40-8733-D42E85A8647F}" type="datetimeFigureOut">
              <a:rPr lang="en-US" smtClean="0"/>
              <a:t>5/14/2020</a:t>
            </a:fld>
            <a:endParaRPr lang="en-US"/>
          </a:p>
        </p:txBody>
      </p:sp>
      <p:sp>
        <p:nvSpPr>
          <p:cNvPr id="5" name="Footer Placeholder 4">
            <a:extLst>
              <a:ext uri="{FF2B5EF4-FFF2-40B4-BE49-F238E27FC236}">
                <a16:creationId xmlns:a16="http://schemas.microsoft.com/office/drawing/2014/main" id="{F7A92A58-6F9A-F34E-8A1C-15AFD2B337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6CA624-5D67-184C-8925-E2D04EB3DA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23E275-245F-244B-ADBD-5BEF96DB56FF}" type="slidenum">
              <a:rPr lang="en-US" smtClean="0"/>
              <a:t>‹#›</a:t>
            </a:fld>
            <a:endParaRPr lang="en-US"/>
          </a:p>
        </p:txBody>
      </p:sp>
    </p:spTree>
    <p:extLst>
      <p:ext uri="{BB962C8B-B14F-4D97-AF65-F5344CB8AC3E}">
        <p14:creationId xmlns:p14="http://schemas.microsoft.com/office/powerpoint/2010/main" val="2337833884"/>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oregonechonetwork.org/" TargetMode="External"/><Relationship Id="rId1" Type="http://schemas.openxmlformats.org/officeDocument/2006/relationships/slideLayout" Target="../slideLayouts/slideLayout75.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1.xml"/><Relationship Id="rId4" Type="http://schemas.openxmlformats.org/officeDocument/2006/relationships/hyperlink" Target="http://www.oregonechonetwork.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www.healthoregon.org/coronavirus"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hyperlink" Target="http://www.healthoregon.org/coronavirus"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hyperlink" Target="https://www.cdc.gov/mmwr/volumes/69/wr/mm6919e2.htm?s_cid=mm6919e2_w"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www.oregon.gov/oha/PH/PREVENTIONWELLNESS/VACCINESIMMUNIZATION/Documents/Imm-COVIDsurvey.pdf"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hyperlink" Target="https://wwwnc.cdc.gov/eid/article/26/7/20-1595_article"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www.oregon.gov/oha/ERD/Pages/OHA-announces-1st-case-of-COVID-19-linked-pediatric-condition.aspx"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urldefense.proofpoint.com/v2/url?u=https-3A__doi.org_10.1016_S0140-2D6736-2820-2931094-2D1&amp;d=DwQFaQ&amp;c=7gilq_oJKU2hnacFUWFTuYqjMQ111TRstgx6WoATdXo&amp;r=x-F1rxSv8OtidYZ5LDwvj0Ttj6mtdOkq2Svhxfzu7HHFoIa_R8nOWGFkIe9FxKyh&amp;m=46-zkS7Xo4hmxNJ_Brs90sUx3hr8Bb_0cbskN4iv3n0&amp;s=sokLoJk9PKx1i1x24XLTNDDZvyPx_1yJZKssbHOPzNk&amp;e=" TargetMode="External"/><Relationship Id="rId2" Type="http://schemas.openxmlformats.org/officeDocument/2006/relationships/hyperlink" Target="http://www.healthoregon.org/howtoreport" TargetMode="Externa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hyperlink" Target="http://www.healthoregon.org/coronavirushcp"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mailto:HealthCare.Provider@dhsoha.state.or.us"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2.xml.rels><?xml version="1.0" encoding="UTF-8" standalone="yes"?>
<Relationships xmlns="http://schemas.openxmlformats.org/package/2006/relationships"><Relationship Id="rId3" Type="http://schemas.openxmlformats.org/officeDocument/2006/relationships/hyperlink" Target="https://www.medrxiv.org/content/10.1101/2020.02.11.20021493v2.full.pdf" TargetMode="External"/><Relationship Id="rId2" Type="http://schemas.openxmlformats.org/officeDocument/2006/relationships/image" Target="../media/image33.png"/><Relationship Id="rId1" Type="http://schemas.openxmlformats.org/officeDocument/2006/relationships/slideLayout" Target="../slideLayouts/slideLayout94.xml"/></Relationships>
</file>

<file path=ppt/slides/_rels/slide43.xml.rels><?xml version="1.0" encoding="UTF-8" standalone="yes"?>
<Relationships xmlns="http://schemas.openxmlformats.org/package/2006/relationships"><Relationship Id="rId3" Type="http://schemas.openxmlformats.org/officeDocument/2006/relationships/hyperlink" Target="https://www.fda.gov/media/137612/download" TargetMode="External"/><Relationship Id="rId2" Type="http://schemas.openxmlformats.org/officeDocument/2006/relationships/hyperlink" Target="https://www.fda.gov/medical-devices/emergency-situations-medical-devices/eua-authorized-serology-test-performance" TargetMode="External"/><Relationship Id="rId1" Type="http://schemas.openxmlformats.org/officeDocument/2006/relationships/slideLayout" Target="../slideLayouts/slideLayout9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82.xml"/><Relationship Id="rId4" Type="http://schemas.openxmlformats.org/officeDocument/2006/relationships/hyperlink" Target="mailto:lara@alluv.or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oregonechonetwork.org/" TargetMode="Externa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EB22530-AA2D-0E42-91A6-35E0DDD74D32}"/>
              </a:ext>
            </a:extLst>
          </p:cNvPr>
          <p:cNvSpPr>
            <a:spLocks noGrp="1"/>
          </p:cNvSpPr>
          <p:nvPr>
            <p:ph type="subTitle" idx="1"/>
          </p:nvPr>
        </p:nvSpPr>
        <p:spPr>
          <a:xfrm>
            <a:off x="837668" y="3530230"/>
            <a:ext cx="7389285" cy="899021"/>
          </a:xfrm>
        </p:spPr>
        <p:txBody>
          <a:bodyPr>
            <a:noAutofit/>
          </a:bodyPr>
          <a:lstStyle/>
          <a:p>
            <a:r>
              <a:rPr lang="en-US" sz="3600" dirty="0"/>
              <a:t>Oregon COVID-19 Response for Clinicians</a:t>
            </a:r>
          </a:p>
        </p:txBody>
      </p:sp>
      <p:sp>
        <p:nvSpPr>
          <p:cNvPr id="3" name="Title 2">
            <a:extLst>
              <a:ext uri="{FF2B5EF4-FFF2-40B4-BE49-F238E27FC236}">
                <a16:creationId xmlns:a16="http://schemas.microsoft.com/office/drawing/2014/main" id="{1954487F-F1B8-9046-A05E-8E3AA7551674}"/>
              </a:ext>
            </a:extLst>
          </p:cNvPr>
          <p:cNvSpPr>
            <a:spLocks noGrp="1"/>
          </p:cNvSpPr>
          <p:nvPr>
            <p:ph type="title"/>
          </p:nvPr>
        </p:nvSpPr>
        <p:spPr>
          <a:xfrm>
            <a:off x="837668" y="1957391"/>
            <a:ext cx="6792128" cy="1208068"/>
          </a:xfrm>
        </p:spPr>
        <p:txBody>
          <a:bodyPr/>
          <a:lstStyle/>
          <a:p>
            <a:r>
              <a:rPr lang="en-US" i="1" dirty="0"/>
              <a:t>Special</a:t>
            </a:r>
          </a:p>
        </p:txBody>
      </p:sp>
      <p:sp>
        <p:nvSpPr>
          <p:cNvPr id="4" name="Text Placeholder 3">
            <a:extLst>
              <a:ext uri="{FF2B5EF4-FFF2-40B4-BE49-F238E27FC236}">
                <a16:creationId xmlns:a16="http://schemas.microsoft.com/office/drawing/2014/main" id="{472A71AE-E819-7347-80F8-BD8CBD924777}"/>
              </a:ext>
            </a:extLst>
          </p:cNvPr>
          <p:cNvSpPr>
            <a:spLocks noGrp="1"/>
          </p:cNvSpPr>
          <p:nvPr>
            <p:ph type="body" sz="quarter" idx="10"/>
          </p:nvPr>
        </p:nvSpPr>
        <p:spPr>
          <a:xfrm>
            <a:off x="838200" y="4881867"/>
            <a:ext cx="7524750" cy="1379723"/>
          </a:xfrm>
        </p:spPr>
        <p:txBody>
          <a:bodyPr>
            <a:normAutofit/>
          </a:bodyPr>
          <a:lstStyle/>
          <a:p>
            <a:r>
              <a:rPr lang="en-US" sz="3600" dirty="0"/>
              <a:t>Session 9  May 14, 2020</a:t>
            </a:r>
            <a:endParaRPr lang="fr" sz="3600" dirty="0"/>
          </a:p>
        </p:txBody>
      </p:sp>
    </p:spTree>
    <p:extLst>
      <p:ext uri="{BB962C8B-B14F-4D97-AF65-F5344CB8AC3E}">
        <p14:creationId xmlns:p14="http://schemas.microsoft.com/office/powerpoint/2010/main" val="1531242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A9A3A-3389-4CDF-85CC-9DDC8572132D}"/>
              </a:ext>
            </a:extLst>
          </p:cNvPr>
          <p:cNvSpPr>
            <a:spLocks noGrp="1"/>
          </p:cNvSpPr>
          <p:nvPr>
            <p:ph type="title"/>
          </p:nvPr>
        </p:nvSpPr>
        <p:spPr>
          <a:xfrm>
            <a:off x="159391" y="136525"/>
            <a:ext cx="11663493" cy="1082675"/>
          </a:xfrm>
        </p:spPr>
        <p:txBody>
          <a:bodyPr>
            <a:noAutofit/>
          </a:bodyPr>
          <a:lstStyle/>
          <a:p>
            <a:r>
              <a:rPr lang="en-US" sz="3200" dirty="0">
                <a:solidFill>
                  <a:schemeClr val="accent1"/>
                </a:solidFill>
              </a:rPr>
              <a:t>Sign up !</a:t>
            </a:r>
            <a:br>
              <a:rPr lang="en-US" sz="3200" dirty="0">
                <a:solidFill>
                  <a:schemeClr val="accent1"/>
                </a:solidFill>
              </a:rPr>
            </a:br>
            <a:r>
              <a:rPr lang="en-US" sz="3200" dirty="0">
                <a:solidFill>
                  <a:schemeClr val="accent1"/>
                </a:solidFill>
              </a:rPr>
              <a:t>“COVID-19 Response ECHO for Oregon Clinicians Part II”</a:t>
            </a:r>
          </a:p>
        </p:txBody>
      </p:sp>
      <p:sp>
        <p:nvSpPr>
          <p:cNvPr id="3" name="Content Placeholder 2">
            <a:extLst>
              <a:ext uri="{FF2B5EF4-FFF2-40B4-BE49-F238E27FC236}">
                <a16:creationId xmlns:a16="http://schemas.microsoft.com/office/drawing/2014/main" id="{6C092679-F47C-4E98-873F-C0A6B985357D}"/>
              </a:ext>
            </a:extLst>
          </p:cNvPr>
          <p:cNvSpPr>
            <a:spLocks noGrp="1"/>
          </p:cNvSpPr>
          <p:nvPr>
            <p:ph idx="1"/>
          </p:nvPr>
        </p:nvSpPr>
        <p:spPr>
          <a:xfrm>
            <a:off x="528507" y="1335948"/>
            <a:ext cx="11663493" cy="4672668"/>
          </a:xfrm>
        </p:spPr>
        <p:txBody>
          <a:bodyPr>
            <a:normAutofit/>
          </a:bodyPr>
          <a:lstStyle/>
          <a:p>
            <a:r>
              <a:rPr lang="en-US" sz="3300" dirty="0"/>
              <a:t>Registration is open for Cohort 2 of the COVID-19 ECHO </a:t>
            </a:r>
          </a:p>
          <a:p>
            <a:pPr marL="457200" indent="-457200">
              <a:buFont typeface="Arial" panose="020B0604020202020204" pitchFamily="34" charset="0"/>
              <a:buChar char="•"/>
            </a:pPr>
            <a:r>
              <a:rPr lang="en-US" sz="2600" dirty="0"/>
              <a:t>2nd and 4th Thursday of each month, noon – 1 p.m.</a:t>
            </a:r>
          </a:p>
          <a:p>
            <a:pPr marL="457200" indent="-457200">
              <a:buFont typeface="Arial" panose="020B0604020202020204" pitchFamily="34" charset="0"/>
              <a:buChar char="•"/>
            </a:pPr>
            <a:r>
              <a:rPr lang="en-US" sz="2600" dirty="0"/>
              <a:t>Begins June 11 and continues through September 24, 2020</a:t>
            </a:r>
          </a:p>
          <a:p>
            <a:pPr marL="457200" indent="-457200">
              <a:buFont typeface="Arial" panose="020B0604020202020204" pitchFamily="34" charset="0"/>
              <a:buChar char="•"/>
            </a:pPr>
            <a:r>
              <a:rPr lang="en-US" sz="2600" dirty="0"/>
              <a:t>You must register to receive CME for these sessions</a:t>
            </a:r>
          </a:p>
          <a:p>
            <a:pPr marL="457200" indent="-457200">
              <a:buFont typeface="Arial" panose="020B0604020202020204" pitchFamily="34" charset="0"/>
              <a:buChar char="•"/>
            </a:pPr>
            <a:r>
              <a:rPr lang="en-US" sz="2600" dirty="0"/>
              <a:t>COVID-19 ECHO Part II Objectives: </a:t>
            </a:r>
          </a:p>
          <a:p>
            <a:pPr marL="1143000" lvl="1" indent="-457200">
              <a:buAutoNum type="arabicParenR"/>
            </a:pPr>
            <a:r>
              <a:rPr lang="en-US" sz="2400" dirty="0"/>
              <a:t>Provide latest information on COVID19 impact on Oregon; </a:t>
            </a:r>
          </a:p>
          <a:p>
            <a:pPr marL="1143000" lvl="1" indent="-457200">
              <a:buAutoNum type="arabicParenR"/>
            </a:pPr>
            <a:r>
              <a:rPr lang="en-US" sz="2400" dirty="0"/>
              <a:t>Receive guidance on evidence-based management of COVID-19;</a:t>
            </a:r>
          </a:p>
          <a:p>
            <a:pPr marL="1143000" lvl="1" indent="-457200">
              <a:buAutoNum type="arabicParenR"/>
            </a:pPr>
            <a:r>
              <a:rPr lang="en-US" sz="2400" dirty="0"/>
              <a:t>A forum to share clinical, community, and system cases to improve quality and inform ‘best practice’</a:t>
            </a:r>
          </a:p>
          <a:p>
            <a:pPr algn="ctr">
              <a:lnSpc>
                <a:spcPct val="100000"/>
              </a:lnSpc>
            </a:pPr>
            <a:r>
              <a:rPr lang="en-US" sz="3000" i="1" dirty="0"/>
              <a:t>Sign up at </a:t>
            </a:r>
            <a:r>
              <a:rPr lang="en-US" sz="3000" i="1" dirty="0">
                <a:hlinkClick r:id="rId2"/>
              </a:rPr>
              <a:t>www.oregonechonetwork.org</a:t>
            </a:r>
            <a:endParaRPr lang="en-US" sz="3000" i="1" dirty="0"/>
          </a:p>
          <a:p>
            <a:pPr>
              <a:lnSpc>
                <a:spcPct val="100000"/>
              </a:lnSpc>
            </a:pPr>
            <a:endParaRPr lang="en-US" sz="2400" dirty="0"/>
          </a:p>
          <a:p>
            <a:endParaRPr lang="en-US" sz="2400" dirty="0"/>
          </a:p>
        </p:txBody>
      </p:sp>
      <p:sp>
        <p:nvSpPr>
          <p:cNvPr id="4" name="Slide Number Placeholder 3">
            <a:extLst>
              <a:ext uri="{FF2B5EF4-FFF2-40B4-BE49-F238E27FC236}">
                <a16:creationId xmlns:a16="http://schemas.microsoft.com/office/drawing/2014/main" id="{CA20E63E-192D-4F2F-A599-FFEF47E6001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18800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1491913" y="6356350"/>
            <a:ext cx="700087" cy="365125"/>
          </a:xfrm>
        </p:spPr>
        <p:txBody>
          <a:bodyPr/>
          <a:lstStyle/>
          <a:p>
            <a:fld id="{63501B2F-7599-7F48-96DD-4D75D627C43D}" type="slidenum">
              <a:rPr lang="en-US" smtClean="0"/>
              <a:pPr/>
              <a:t>3</a:t>
            </a:fld>
            <a:endParaRPr lang="en-US" dirty="0"/>
          </a:p>
        </p:txBody>
      </p:sp>
      <p:pic>
        <p:nvPicPr>
          <p:cNvPr id="5" name="Content Placeholder 4"/>
          <p:cNvPicPr>
            <a:picLocks noGrp="1" noChangeAspect="1"/>
          </p:cNvPicPr>
          <p:nvPr>
            <p:ph idx="4294967295"/>
          </p:nvPr>
        </p:nvPicPr>
        <p:blipFill>
          <a:blip r:embed="rId2"/>
          <a:stretch>
            <a:fillRect/>
          </a:stretch>
        </p:blipFill>
        <p:spPr>
          <a:xfrm>
            <a:off x="3226004" y="3419475"/>
            <a:ext cx="7881938" cy="3438525"/>
          </a:xfrm>
          <a:prstGeom prst="rect">
            <a:avLst/>
          </a:prstGeom>
        </p:spPr>
      </p:pic>
      <p:pic>
        <p:nvPicPr>
          <p:cNvPr id="7" name="Picture 6"/>
          <p:cNvPicPr>
            <a:picLocks noChangeAspect="1"/>
          </p:cNvPicPr>
          <p:nvPr/>
        </p:nvPicPr>
        <p:blipFill rotWithShape="1">
          <a:blip r:embed="rId3"/>
          <a:srcRect t="20895"/>
          <a:stretch/>
        </p:blipFill>
        <p:spPr>
          <a:xfrm>
            <a:off x="3495131" y="508446"/>
            <a:ext cx="7343684" cy="2315030"/>
          </a:xfrm>
          <a:prstGeom prst="rect">
            <a:avLst/>
          </a:prstGeom>
        </p:spPr>
      </p:pic>
      <p:sp>
        <p:nvSpPr>
          <p:cNvPr id="11" name="Right Arrow 10"/>
          <p:cNvSpPr/>
          <p:nvPr/>
        </p:nvSpPr>
        <p:spPr>
          <a:xfrm>
            <a:off x="2843407" y="914399"/>
            <a:ext cx="1528176" cy="388307"/>
          </a:xfrm>
          <a:prstGeom prst="rightArrow">
            <a:avLst/>
          </a:prstGeom>
          <a:solidFill>
            <a:schemeClr val="accent3">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i="0" dirty="0">
              <a:solidFill>
                <a:schemeClr val="accent2"/>
              </a:solidFill>
              <a:latin typeface="Arial Black" panose="020B0604020202020204" pitchFamily="34" charset="0"/>
              <a:cs typeface="Arial Black" panose="020B0604020202020204" pitchFamily="34" charset="0"/>
            </a:endParaRPr>
          </a:p>
        </p:txBody>
      </p:sp>
      <p:sp>
        <p:nvSpPr>
          <p:cNvPr id="14" name="Right Arrow 13"/>
          <p:cNvSpPr/>
          <p:nvPr/>
        </p:nvSpPr>
        <p:spPr>
          <a:xfrm rot="10800000">
            <a:off x="7642963" y="6326296"/>
            <a:ext cx="1528176" cy="388307"/>
          </a:xfrm>
          <a:prstGeom prst="rightArrow">
            <a:avLst/>
          </a:prstGeom>
          <a:solidFill>
            <a:schemeClr val="accent3">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i="0" dirty="0">
              <a:solidFill>
                <a:schemeClr val="accent2"/>
              </a:solidFill>
              <a:latin typeface="Arial Black" panose="020B0604020202020204" pitchFamily="34" charset="0"/>
              <a:cs typeface="Arial Black" panose="020B0604020202020204" pitchFamily="34" charset="0"/>
            </a:endParaRPr>
          </a:p>
        </p:txBody>
      </p:sp>
      <p:sp>
        <p:nvSpPr>
          <p:cNvPr id="15" name="TextBox 14"/>
          <p:cNvSpPr txBox="1"/>
          <p:nvPr/>
        </p:nvSpPr>
        <p:spPr>
          <a:xfrm>
            <a:off x="263047" y="914399"/>
            <a:ext cx="3232084" cy="1015663"/>
          </a:xfrm>
          <a:prstGeom prst="rect">
            <a:avLst/>
          </a:prstGeom>
          <a:noFill/>
        </p:spPr>
        <p:txBody>
          <a:bodyPr wrap="square" rtlCol="0">
            <a:spAutoFit/>
          </a:bodyPr>
          <a:lstStyle/>
          <a:p>
            <a:r>
              <a:rPr lang="en-US" sz="2400" dirty="0"/>
              <a:t>1. </a:t>
            </a:r>
            <a:r>
              <a:rPr lang="en-US" dirty="0"/>
              <a:t>Go to </a:t>
            </a:r>
            <a:r>
              <a:rPr lang="en-US" dirty="0">
                <a:hlinkClick r:id="rId4"/>
              </a:rPr>
              <a:t>www.oregonechonetwork.org</a:t>
            </a:r>
            <a:endParaRPr lang="en-US" dirty="0"/>
          </a:p>
          <a:p>
            <a:r>
              <a:rPr lang="en-US" dirty="0"/>
              <a:t>And click on the sign-up link.</a:t>
            </a:r>
          </a:p>
        </p:txBody>
      </p:sp>
      <p:cxnSp>
        <p:nvCxnSpPr>
          <p:cNvPr id="17" name="Straight Connector 16"/>
          <p:cNvCxnSpPr/>
          <p:nvPr/>
        </p:nvCxnSpPr>
        <p:spPr>
          <a:xfrm>
            <a:off x="400833" y="3206663"/>
            <a:ext cx="11661731" cy="25052"/>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11776" y="3639870"/>
            <a:ext cx="2530257" cy="1569660"/>
          </a:xfrm>
          <a:prstGeom prst="rect">
            <a:avLst/>
          </a:prstGeom>
          <a:noFill/>
        </p:spPr>
        <p:txBody>
          <a:bodyPr wrap="square" rtlCol="0">
            <a:spAutoFit/>
          </a:bodyPr>
          <a:lstStyle/>
          <a:p>
            <a:r>
              <a:rPr lang="en-US" sz="2400" dirty="0"/>
              <a:t>2. </a:t>
            </a:r>
            <a:r>
              <a:rPr lang="en-US" dirty="0"/>
              <a:t>You’ll need to log in to your Connect account and click the button to sign up for the ECHO</a:t>
            </a:r>
          </a:p>
        </p:txBody>
      </p:sp>
    </p:spTree>
    <p:extLst>
      <p:ext uri="{BB962C8B-B14F-4D97-AF65-F5344CB8AC3E}">
        <p14:creationId xmlns:p14="http://schemas.microsoft.com/office/powerpoint/2010/main" val="6672901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6809" y="689263"/>
            <a:ext cx="8156864"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Special</a:t>
            </a:r>
            <a:r>
              <a:rPr kumimoji="0" lang="en-US" sz="3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COVID-19 ECHO Series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 the latest information on the COVID-19 pandemic and it’s impact on Oregon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Deliver brief didactic sessions on key areas, e.g., clinical management, hospital/critical care management, prevention, practice system &amp; workflow, community impact, ethical issues, older adult &amp; vulnerable populations, long term care management, etc.</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 a forum to share clinical, community, and system cases to improve quality and inform ‘best practice’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4692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D629F-3700-47DE-BD81-CD266C948E24}"/>
              </a:ext>
            </a:extLst>
          </p:cNvPr>
          <p:cNvSpPr>
            <a:spLocks noGrp="1"/>
          </p:cNvSpPr>
          <p:nvPr>
            <p:ph type="title"/>
          </p:nvPr>
        </p:nvSpPr>
        <p:spPr/>
        <p:txBody>
          <a:bodyPr>
            <a:normAutofit/>
          </a:bodyPr>
          <a:lstStyle/>
          <a:p>
            <a:r>
              <a:rPr lang="en-US" sz="3200" dirty="0"/>
              <a:t>Today’s Agenda</a:t>
            </a:r>
          </a:p>
        </p:txBody>
      </p:sp>
      <p:sp>
        <p:nvSpPr>
          <p:cNvPr id="3" name="Content Placeholder 2">
            <a:extLst>
              <a:ext uri="{FF2B5EF4-FFF2-40B4-BE49-F238E27FC236}">
                <a16:creationId xmlns:a16="http://schemas.microsoft.com/office/drawing/2014/main" id="{99B11A69-C3F0-4272-8AB5-65116AE0D0F6}"/>
              </a:ext>
            </a:extLst>
          </p:cNvPr>
          <p:cNvSpPr>
            <a:spLocks noGrp="1"/>
          </p:cNvSpPr>
          <p:nvPr>
            <p:ph idx="1"/>
          </p:nvPr>
        </p:nvSpPr>
        <p:spPr>
          <a:xfrm>
            <a:off x="838199" y="1215745"/>
            <a:ext cx="11040612" cy="4426510"/>
          </a:xfrm>
        </p:spPr>
        <p:txBody>
          <a:bodyPr/>
          <a:lstStyle/>
          <a:p>
            <a:pPr marL="457200" indent="-457200">
              <a:buFont typeface="Arial" panose="020B0604020202020204" pitchFamily="34" charset="0"/>
              <a:buChar char="•"/>
            </a:pPr>
            <a:r>
              <a:rPr lang="en-US" sz="2800" dirty="0"/>
              <a:t>COVID-19 Update</a:t>
            </a:r>
          </a:p>
          <a:p>
            <a:pPr marL="457200" indent="-457200">
              <a:buFont typeface="Arial" panose="020B0604020202020204" pitchFamily="34" charset="0"/>
              <a:buChar char="•"/>
            </a:pPr>
            <a:r>
              <a:rPr lang="en-US" sz="2800" dirty="0"/>
              <a:t>Expert presentation:  “Testing and Transmission of COVID-19”, Mark Slifka PhD, OHSU</a:t>
            </a:r>
          </a:p>
          <a:p>
            <a:pPr marL="457200" indent="-457200">
              <a:buFont typeface="Arial" panose="020B0604020202020204" pitchFamily="34" charset="0"/>
              <a:buChar char="•"/>
            </a:pPr>
            <a:r>
              <a:rPr lang="en-US" sz="2800" dirty="0"/>
              <a:t>Community presentation: Lara Knudsen MD, Alluvium Mobile Health Team</a:t>
            </a:r>
          </a:p>
          <a:p>
            <a:pPr marL="457200" indent="-457200">
              <a:buFont typeface="Arial" panose="020B0604020202020204" pitchFamily="34" charset="0"/>
              <a:buChar char="•"/>
            </a:pPr>
            <a:r>
              <a:rPr lang="en-US" sz="2800" dirty="0"/>
              <a:t>Q &amp; A</a:t>
            </a:r>
          </a:p>
          <a:p>
            <a:endParaRPr lang="en-US" dirty="0"/>
          </a:p>
          <a:p>
            <a:endParaRPr lang="en-US" dirty="0"/>
          </a:p>
        </p:txBody>
      </p:sp>
      <p:sp>
        <p:nvSpPr>
          <p:cNvPr id="4" name="Slide Number Placeholder 3">
            <a:extLst>
              <a:ext uri="{FF2B5EF4-FFF2-40B4-BE49-F238E27FC236}">
                <a16:creationId xmlns:a16="http://schemas.microsoft.com/office/drawing/2014/main" id="{C84A41F2-55E3-4DC4-9DEC-9F37256F5A0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734965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E6C53404-DFA8-42C6-9F6A-2464CE6F475C}"/>
              </a:ext>
            </a:extLst>
          </p:cNvPr>
          <p:cNvSpPr>
            <a:spLocks noGrp="1"/>
          </p:cNvSpPr>
          <p:nvPr>
            <p:ph type="subTitle" idx="1"/>
          </p:nvPr>
        </p:nvSpPr>
        <p:spPr/>
        <p:txBody>
          <a:bodyPr/>
          <a:lstStyle/>
          <a:p>
            <a:r>
              <a:rPr lang="en-US" dirty="0"/>
              <a:t>COVID-19 Update, May 14, 2020</a:t>
            </a:r>
          </a:p>
        </p:txBody>
      </p:sp>
      <p:sp>
        <p:nvSpPr>
          <p:cNvPr id="5" name="Title 4">
            <a:extLst>
              <a:ext uri="{FF2B5EF4-FFF2-40B4-BE49-F238E27FC236}">
                <a16:creationId xmlns:a16="http://schemas.microsoft.com/office/drawing/2014/main" id="{96C77204-8761-4E49-AEA4-0E21A45A3388}"/>
              </a:ext>
            </a:extLst>
          </p:cNvPr>
          <p:cNvSpPr>
            <a:spLocks noGrp="1"/>
          </p:cNvSpPr>
          <p:nvPr>
            <p:ph type="title"/>
          </p:nvPr>
        </p:nvSpPr>
        <p:spPr/>
        <p:txBody>
          <a:bodyPr/>
          <a:lstStyle/>
          <a:p>
            <a:r>
              <a:rPr lang="en-US" dirty="0"/>
              <a:t>Oregon Health Authority	</a:t>
            </a:r>
          </a:p>
        </p:txBody>
      </p:sp>
      <p:sp>
        <p:nvSpPr>
          <p:cNvPr id="7" name="Text Placeholder 6">
            <a:extLst>
              <a:ext uri="{FF2B5EF4-FFF2-40B4-BE49-F238E27FC236}">
                <a16:creationId xmlns:a16="http://schemas.microsoft.com/office/drawing/2014/main" id="{717BEA85-5F9C-45E7-BC43-618D2FF6661B}"/>
              </a:ext>
            </a:extLst>
          </p:cNvPr>
          <p:cNvSpPr>
            <a:spLocks noGrp="1"/>
          </p:cNvSpPr>
          <p:nvPr>
            <p:ph type="body" sz="quarter" idx="10"/>
          </p:nvPr>
        </p:nvSpPr>
        <p:spPr>
          <a:xfrm>
            <a:off x="837668" y="4968379"/>
            <a:ext cx="7525282" cy="899021"/>
          </a:xfrm>
        </p:spPr>
        <p:txBody>
          <a:bodyPr>
            <a:normAutofit/>
          </a:bodyPr>
          <a:lstStyle/>
          <a:p>
            <a:r>
              <a:rPr lang="en-US" dirty="0"/>
              <a:t>Dana Hargunani, MD MPH</a:t>
            </a:r>
            <a:endParaRPr lang="en-US" altLang="en-US" dirty="0"/>
          </a:p>
          <a:p>
            <a:r>
              <a:rPr lang="en-US" altLang="en-US" dirty="0"/>
              <a:t>Tom Jeanne, MD, MPH</a:t>
            </a:r>
          </a:p>
          <a:p>
            <a:endParaRPr lang="en-US" dirty="0"/>
          </a:p>
        </p:txBody>
      </p:sp>
      <p:sp>
        <p:nvSpPr>
          <p:cNvPr id="4" name="Slide Number Placeholder 3">
            <a:extLst>
              <a:ext uri="{FF2B5EF4-FFF2-40B4-BE49-F238E27FC236}">
                <a16:creationId xmlns:a16="http://schemas.microsoft.com/office/drawing/2014/main" id="{1A5983AA-85C2-4E40-984C-5C6CB63AF9EB}"/>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8" name="Picture 2">
            <a:extLst>
              <a:ext uri="{FF2B5EF4-FFF2-40B4-BE49-F238E27FC236}">
                <a16:creationId xmlns:a16="http://schemas.microsoft.com/office/drawing/2014/main" id="{1654E01F-35A8-4081-AB8A-3606DBB20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7365" y="565538"/>
            <a:ext cx="2253320" cy="84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631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B706D979-591B-4BF4-A4C0-BA81272E3748}"/>
              </a:ext>
            </a:extLst>
          </p:cNvPr>
          <p:cNvSpPr>
            <a:spLocks noGrp="1" noChangeArrowheads="1"/>
          </p:cNvSpPr>
          <p:nvPr>
            <p:ph type="title"/>
          </p:nvPr>
        </p:nvSpPr>
        <p:spPr/>
        <p:txBody>
          <a:bodyPr/>
          <a:lstStyle/>
          <a:p>
            <a:pPr algn="ctr"/>
            <a:r>
              <a:rPr lang="en-US" altLang="en-US" sz="4000"/>
              <a:t>Agenda Items</a:t>
            </a:r>
          </a:p>
        </p:txBody>
      </p:sp>
      <p:sp>
        <p:nvSpPr>
          <p:cNvPr id="6147" name="Content Placeholder 2">
            <a:extLst>
              <a:ext uri="{FF2B5EF4-FFF2-40B4-BE49-F238E27FC236}">
                <a16:creationId xmlns:a16="http://schemas.microsoft.com/office/drawing/2014/main" id="{A71D3D84-9D9F-4AF8-8004-03D32E8E475A}"/>
              </a:ext>
            </a:extLst>
          </p:cNvPr>
          <p:cNvSpPr>
            <a:spLocks noGrp="1" noChangeArrowheads="1"/>
          </p:cNvSpPr>
          <p:nvPr>
            <p:ph idx="1"/>
          </p:nvPr>
        </p:nvSpPr>
        <p:spPr>
          <a:xfrm>
            <a:off x="1981200" y="1371600"/>
            <a:ext cx="8229600" cy="4724400"/>
          </a:xfrm>
        </p:spPr>
        <p:txBody>
          <a:bodyPr/>
          <a:lstStyle/>
          <a:p>
            <a:r>
              <a:rPr lang="en-US" altLang="en-US" sz="2800" dirty="0"/>
              <a:t>COVID-19 epi and hospitalization data</a:t>
            </a:r>
          </a:p>
          <a:p>
            <a:r>
              <a:rPr lang="en-US" altLang="en-US" sz="2800" dirty="0"/>
              <a:t>Re-opening Oregon</a:t>
            </a:r>
          </a:p>
          <a:p>
            <a:r>
              <a:rPr lang="en-US" altLang="en-US" sz="2800" dirty="0"/>
              <a:t>Immunizations during COVID-19</a:t>
            </a:r>
          </a:p>
          <a:p>
            <a:r>
              <a:rPr lang="en-US" altLang="en-US" sz="2800" dirty="0"/>
              <a:t>Asymptomatic COVID-19 transmission</a:t>
            </a:r>
          </a:p>
          <a:p>
            <a:r>
              <a:rPr lang="en-US" altLang="en-US" sz="2800" dirty="0"/>
              <a:t>Pediatric multisystem inflammatory syndrome</a:t>
            </a:r>
          </a:p>
          <a:p>
            <a:r>
              <a:rPr lang="en-US" altLang="en-US" sz="2800" dirty="0"/>
              <a:t>General COVID-19 Questions</a:t>
            </a:r>
          </a:p>
          <a:p>
            <a:r>
              <a:rPr lang="en-US" altLang="en-US" sz="2800" dirty="0"/>
              <a:t>Closing</a:t>
            </a:r>
          </a:p>
        </p:txBody>
      </p:sp>
      <p:sp>
        <p:nvSpPr>
          <p:cNvPr id="4" name="Slide Number Placeholder 3">
            <a:extLst>
              <a:ext uri="{FF2B5EF4-FFF2-40B4-BE49-F238E27FC236}">
                <a16:creationId xmlns:a16="http://schemas.microsoft.com/office/drawing/2014/main" id="{B1D4460D-E87C-4EF0-AEE8-2C7CE8879511}"/>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0095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E33DF0-EDDA-4A80-BF8B-3CA38EB0830C}"/>
              </a:ext>
            </a:extLst>
          </p:cNvPr>
          <p:cNvSpPr>
            <a:spLocks noGrp="1"/>
          </p:cNvSpPr>
          <p:nvPr>
            <p:ph type="title"/>
          </p:nvPr>
        </p:nvSpPr>
        <p:spPr/>
        <p:txBody>
          <a:bodyPr/>
          <a:lstStyle/>
          <a:p>
            <a:r>
              <a:rPr lang="en-US" altLang="en-US" dirty="0"/>
              <a:t>Epidemiology Update</a:t>
            </a:r>
            <a:endParaRPr lang="en-US" dirty="0"/>
          </a:p>
        </p:txBody>
      </p:sp>
      <p:sp>
        <p:nvSpPr>
          <p:cNvPr id="4" name="Slide Number Placeholder 3">
            <a:extLst>
              <a:ext uri="{FF2B5EF4-FFF2-40B4-BE49-F238E27FC236}">
                <a16:creationId xmlns:a16="http://schemas.microsoft.com/office/drawing/2014/main" id="{EEB71F1D-1196-4EDB-B5F8-B1261D2D0056}"/>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50497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16DA6CAE-02B8-4C2C-A74B-7DF7905497B8}"/>
              </a:ext>
            </a:extLst>
          </p:cNvPr>
          <p:cNvSpPr>
            <a:spLocks noGrp="1" noChangeArrowheads="1"/>
          </p:cNvSpPr>
          <p:nvPr>
            <p:ph type="title"/>
          </p:nvPr>
        </p:nvSpPr>
        <p:spPr>
          <a:xfrm>
            <a:off x="1752600" y="228600"/>
            <a:ext cx="8610600" cy="1143000"/>
          </a:xfrm>
        </p:spPr>
        <p:txBody>
          <a:bodyPr/>
          <a:lstStyle/>
          <a:p>
            <a:r>
              <a:rPr lang="en-US" altLang="en-US"/>
              <a:t>The COVID-19 Pandemic Update in Oregon</a:t>
            </a:r>
          </a:p>
        </p:txBody>
      </p:sp>
      <p:sp>
        <p:nvSpPr>
          <p:cNvPr id="3" name="Content Placeholder 2">
            <a:extLst>
              <a:ext uri="{FF2B5EF4-FFF2-40B4-BE49-F238E27FC236}">
                <a16:creationId xmlns:a16="http://schemas.microsoft.com/office/drawing/2014/main" id="{22C1592D-35B1-4E63-9B06-4E8178F2291E}"/>
              </a:ext>
            </a:extLst>
          </p:cNvPr>
          <p:cNvSpPr>
            <a:spLocks noGrp="1"/>
          </p:cNvSpPr>
          <p:nvPr>
            <p:ph idx="1"/>
          </p:nvPr>
        </p:nvSpPr>
        <p:spPr/>
        <p:txBody>
          <a:bodyPr/>
          <a:lstStyle/>
          <a:p>
            <a:pPr>
              <a:defRPr/>
            </a:pPr>
            <a:r>
              <a:rPr lang="en-US" sz="2800" dirty="0"/>
              <a:t>As of May 13</a:t>
            </a:r>
            <a:r>
              <a:rPr lang="en-US" sz="2800" baseline="30000" dirty="0"/>
              <a:t>th</a:t>
            </a:r>
            <a:r>
              <a:rPr lang="en-US" sz="2800" dirty="0"/>
              <a:t>:</a:t>
            </a:r>
          </a:p>
          <a:p>
            <a:pPr>
              <a:defRPr/>
            </a:pPr>
            <a:endParaRPr lang="en-US" dirty="0"/>
          </a:p>
          <a:p>
            <a:pPr>
              <a:buFont typeface="Arial" panose="020B0604020202020204" pitchFamily="34" charset="0"/>
              <a:buChar char="•"/>
              <a:defRPr/>
            </a:pPr>
            <a:r>
              <a:rPr lang="en-US" sz="2800" dirty="0"/>
              <a:t> 3,338 positive COVID-19 tests</a:t>
            </a:r>
          </a:p>
          <a:p>
            <a:pPr>
              <a:buFont typeface="Arial" panose="020B0604020202020204" pitchFamily="34" charset="0"/>
              <a:buChar char="•"/>
              <a:defRPr/>
            </a:pPr>
            <a:r>
              <a:rPr lang="en-US" sz="2800" dirty="0"/>
              <a:t> 134 deaths</a:t>
            </a:r>
          </a:p>
          <a:p>
            <a:pPr>
              <a:buFont typeface="Arial" panose="020B0604020202020204" pitchFamily="34" charset="0"/>
              <a:buChar char="•"/>
              <a:defRPr/>
            </a:pPr>
            <a:r>
              <a:rPr lang="en-US" sz="2800" dirty="0"/>
              <a:t> 83,909 negative tests</a:t>
            </a:r>
          </a:p>
          <a:p>
            <a:pPr>
              <a:buFont typeface="Arial" panose="020B0604020202020204" pitchFamily="34" charset="0"/>
              <a:buChar char="•"/>
              <a:defRPr/>
            </a:pPr>
            <a:r>
              <a:rPr lang="en-US" sz="2800" dirty="0"/>
              <a:t>Test results do not reflect the full impact of COVID-19 in our state</a:t>
            </a:r>
          </a:p>
          <a:p>
            <a:pPr>
              <a:defRPr/>
            </a:pPr>
            <a:endParaRPr lang="en-US" dirty="0"/>
          </a:p>
        </p:txBody>
      </p:sp>
      <p:sp>
        <p:nvSpPr>
          <p:cNvPr id="5" name="Slide Number Placeholder 4">
            <a:extLst>
              <a:ext uri="{FF2B5EF4-FFF2-40B4-BE49-F238E27FC236}">
                <a16:creationId xmlns:a16="http://schemas.microsoft.com/office/drawing/2014/main" id="{4178CF5F-ADC3-47D1-B781-006199E500C2}"/>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08624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E1BAFD94-2742-4E53-83C6-20B41417AC4E}"/>
              </a:ext>
            </a:extLst>
          </p:cNvPr>
          <p:cNvSpPr>
            <a:spLocks noGrp="1" noChangeArrowheads="1"/>
          </p:cNvSpPr>
          <p:nvPr>
            <p:ph type="title"/>
          </p:nvPr>
        </p:nvSpPr>
        <p:spPr/>
        <p:txBody>
          <a:bodyPr/>
          <a:lstStyle/>
          <a:p>
            <a:r>
              <a:rPr lang="en-US" altLang="en-US"/>
              <a:t>Testing Results Summary through 5/8</a:t>
            </a:r>
          </a:p>
        </p:txBody>
      </p:sp>
      <p:sp>
        <p:nvSpPr>
          <p:cNvPr id="5" name="Slide Number Placeholder 4">
            <a:extLst>
              <a:ext uri="{FF2B5EF4-FFF2-40B4-BE49-F238E27FC236}">
                <a16:creationId xmlns:a16="http://schemas.microsoft.com/office/drawing/2014/main" id="{A82FFEB9-363D-41E9-AC97-34E6D5223018}"/>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pic>
        <p:nvPicPr>
          <p:cNvPr id="10244" name="Content Placeholder 3">
            <a:extLst>
              <a:ext uri="{FF2B5EF4-FFF2-40B4-BE49-F238E27FC236}">
                <a16:creationId xmlns:a16="http://schemas.microsoft.com/office/drawing/2014/main" id="{A8E26714-7390-42C7-96E5-8CB07AEA6BF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1278339"/>
            <a:ext cx="10343451" cy="4561352"/>
          </a:xfrm>
        </p:spPr>
      </p:pic>
    </p:spTree>
    <p:extLst>
      <p:ext uri="{BB962C8B-B14F-4D97-AF65-F5344CB8AC3E}">
        <p14:creationId xmlns:p14="http://schemas.microsoft.com/office/powerpoint/2010/main" val="2408022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9012666-48A0-4F54-9274-D8B1BE44CCDB}"/>
              </a:ext>
            </a:extLst>
          </p:cNvPr>
          <p:cNvSpPr>
            <a:spLocks noGrp="1" noChangeArrowheads="1"/>
          </p:cNvSpPr>
          <p:nvPr>
            <p:ph type="title"/>
          </p:nvPr>
        </p:nvSpPr>
        <p:spPr/>
        <p:txBody>
          <a:bodyPr/>
          <a:lstStyle/>
          <a:p>
            <a:r>
              <a:rPr lang="en-US" altLang="en-US"/>
              <a:t>Epidemiologic curve</a:t>
            </a:r>
          </a:p>
        </p:txBody>
      </p:sp>
      <p:sp>
        <p:nvSpPr>
          <p:cNvPr id="5" name="Slide Number Placeholder 4">
            <a:extLst>
              <a:ext uri="{FF2B5EF4-FFF2-40B4-BE49-F238E27FC236}">
                <a16:creationId xmlns:a16="http://schemas.microsoft.com/office/drawing/2014/main" id="{2D774E95-9F02-4861-B866-1C0F27515E34}"/>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11</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pic>
        <p:nvPicPr>
          <p:cNvPr id="6" name="Content Placeholder 5">
            <a:extLst>
              <a:ext uri="{FF2B5EF4-FFF2-40B4-BE49-F238E27FC236}">
                <a16:creationId xmlns:a16="http://schemas.microsoft.com/office/drawing/2014/main" id="{20BD27D7-E80A-4BD8-A424-E90B904304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7691" y="944250"/>
            <a:ext cx="9531927" cy="4969499"/>
          </a:xfrm>
        </p:spPr>
      </p:pic>
    </p:spTree>
    <p:extLst>
      <p:ext uri="{BB962C8B-B14F-4D97-AF65-F5344CB8AC3E}">
        <p14:creationId xmlns:p14="http://schemas.microsoft.com/office/powerpoint/2010/main" val="545815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AE4B91D-BDFF-472E-87E3-72DF13481BFD}"/>
              </a:ext>
            </a:extLst>
          </p:cNvPr>
          <p:cNvSpPr>
            <a:spLocks noGrp="1" noChangeArrowheads="1"/>
          </p:cNvSpPr>
          <p:nvPr>
            <p:ph type="title"/>
          </p:nvPr>
        </p:nvSpPr>
        <p:spPr/>
        <p:txBody>
          <a:bodyPr/>
          <a:lstStyle/>
          <a:p>
            <a:r>
              <a:rPr lang="en-US" altLang="en-US"/>
              <a:t>Daily ED visits</a:t>
            </a:r>
          </a:p>
        </p:txBody>
      </p:sp>
      <p:sp>
        <p:nvSpPr>
          <p:cNvPr id="5" name="Slide Number Placeholder 4">
            <a:extLst>
              <a:ext uri="{FF2B5EF4-FFF2-40B4-BE49-F238E27FC236}">
                <a16:creationId xmlns:a16="http://schemas.microsoft.com/office/drawing/2014/main" id="{2D774E95-9F02-4861-B866-1C0F27515E34}"/>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pic>
        <p:nvPicPr>
          <p:cNvPr id="6" name="Content Placeholder 5">
            <a:extLst>
              <a:ext uri="{FF2B5EF4-FFF2-40B4-BE49-F238E27FC236}">
                <a16:creationId xmlns:a16="http://schemas.microsoft.com/office/drawing/2014/main" id="{DF8FD75B-16EA-4F54-922C-7066FEE1A2E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6423" y="1447800"/>
            <a:ext cx="10039153" cy="4425950"/>
          </a:xfrm>
        </p:spPr>
      </p:pic>
    </p:spTree>
    <p:extLst>
      <p:ext uri="{BB962C8B-B14F-4D97-AF65-F5344CB8AC3E}">
        <p14:creationId xmlns:p14="http://schemas.microsoft.com/office/powerpoint/2010/main" val="4139037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3F00ACD-E3F9-4D99-A3DB-F48C9461B6EB}"/>
              </a:ext>
            </a:extLst>
          </p:cNvPr>
          <p:cNvSpPr>
            <a:spLocks noGrp="1" noChangeArrowheads="1"/>
          </p:cNvSpPr>
          <p:nvPr>
            <p:ph type="title"/>
          </p:nvPr>
        </p:nvSpPr>
        <p:spPr/>
        <p:txBody>
          <a:bodyPr/>
          <a:lstStyle/>
          <a:p>
            <a:r>
              <a:rPr lang="en-US" altLang="en-US"/>
              <a:t>Daily ED visits for CLI</a:t>
            </a:r>
          </a:p>
        </p:txBody>
      </p:sp>
      <p:sp>
        <p:nvSpPr>
          <p:cNvPr id="5" name="Slide Number Placeholder 4">
            <a:extLst>
              <a:ext uri="{FF2B5EF4-FFF2-40B4-BE49-F238E27FC236}">
                <a16:creationId xmlns:a16="http://schemas.microsoft.com/office/drawing/2014/main" id="{2D774E95-9F02-4861-B866-1C0F27515E34}"/>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13</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pic>
        <p:nvPicPr>
          <p:cNvPr id="6" name="Content Placeholder 5">
            <a:extLst>
              <a:ext uri="{FF2B5EF4-FFF2-40B4-BE49-F238E27FC236}">
                <a16:creationId xmlns:a16="http://schemas.microsoft.com/office/drawing/2014/main" id="{320A57C3-8F81-4862-A8EC-FF2CD83BA5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6028" y="1413165"/>
            <a:ext cx="9619944" cy="4425950"/>
          </a:xfrm>
        </p:spPr>
      </p:pic>
    </p:spTree>
    <p:extLst>
      <p:ext uri="{BB962C8B-B14F-4D97-AF65-F5344CB8AC3E}">
        <p14:creationId xmlns:p14="http://schemas.microsoft.com/office/powerpoint/2010/main" val="34650137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239DABB0-0642-4891-9057-8A2841265C0E}"/>
              </a:ext>
            </a:extLst>
          </p:cNvPr>
          <p:cNvSpPr>
            <a:spLocks noGrp="1" noChangeArrowheads="1"/>
          </p:cNvSpPr>
          <p:nvPr>
            <p:ph type="title"/>
          </p:nvPr>
        </p:nvSpPr>
        <p:spPr>
          <a:xfrm>
            <a:off x="1143000" y="207963"/>
            <a:ext cx="9753600" cy="1143000"/>
          </a:xfrm>
        </p:spPr>
        <p:txBody>
          <a:bodyPr/>
          <a:lstStyle/>
          <a:p>
            <a:pPr algn="ctr"/>
            <a:r>
              <a:rPr lang="en-US" altLang="en-US"/>
              <a:t>Reported Signs and Symptoms for All </a:t>
            </a:r>
            <a:br>
              <a:rPr lang="en-US" altLang="en-US"/>
            </a:br>
            <a:r>
              <a:rPr lang="en-US" altLang="en-US"/>
              <a:t>COVID-19 Cases as of May 10 (n=3,268)</a:t>
            </a:r>
          </a:p>
        </p:txBody>
      </p:sp>
      <p:sp>
        <p:nvSpPr>
          <p:cNvPr id="5" name="Slide Number Placeholder 4">
            <a:extLst>
              <a:ext uri="{FF2B5EF4-FFF2-40B4-BE49-F238E27FC236}">
                <a16:creationId xmlns:a16="http://schemas.microsoft.com/office/drawing/2014/main" id="{D1DF4188-1B0C-485F-BE95-22A51C33D690}"/>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14</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
        <p:nvSpPr>
          <p:cNvPr id="17412" name="Content Placeholder 1">
            <a:extLst>
              <a:ext uri="{FF2B5EF4-FFF2-40B4-BE49-F238E27FC236}">
                <a16:creationId xmlns:a16="http://schemas.microsoft.com/office/drawing/2014/main" id="{0BCF8118-7D32-4705-9FBF-507D86BFDE95}"/>
              </a:ext>
            </a:extLst>
          </p:cNvPr>
          <p:cNvSpPr>
            <a:spLocks noGrp="1" noChangeArrowheads="1"/>
          </p:cNvSpPr>
          <p:nvPr>
            <p:ph idx="1"/>
          </p:nvPr>
        </p:nvSpPr>
        <p:spPr/>
        <p:txBody>
          <a:bodyPr/>
          <a:lstStyle/>
          <a:p>
            <a:endParaRPr lang="en-US" altLang="en-US"/>
          </a:p>
        </p:txBody>
      </p:sp>
      <p:pic>
        <p:nvPicPr>
          <p:cNvPr id="17413" name="Picture 5">
            <a:extLst>
              <a:ext uri="{FF2B5EF4-FFF2-40B4-BE49-F238E27FC236}">
                <a16:creationId xmlns:a16="http://schemas.microsoft.com/office/drawing/2014/main" id="{CC9C11D8-A74F-4C22-B8EF-192D50C5FB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7989" y="1322388"/>
            <a:ext cx="629602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053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B5AAACA-611A-4B10-8106-F4E5A8A41CBE}"/>
              </a:ext>
            </a:extLst>
          </p:cNvPr>
          <p:cNvSpPr>
            <a:spLocks noGrp="1" noChangeArrowheads="1"/>
          </p:cNvSpPr>
          <p:nvPr>
            <p:ph type="title"/>
          </p:nvPr>
        </p:nvSpPr>
        <p:spPr>
          <a:xfrm>
            <a:off x="1981200" y="274638"/>
            <a:ext cx="8001000" cy="868362"/>
          </a:xfrm>
        </p:spPr>
        <p:txBody>
          <a:bodyPr/>
          <a:lstStyle/>
          <a:p>
            <a:r>
              <a:rPr lang="en-US" altLang="en-US"/>
              <a:t>Current COVID-19 Hospitalizations</a:t>
            </a:r>
          </a:p>
        </p:txBody>
      </p:sp>
      <p:graphicFrame>
        <p:nvGraphicFramePr>
          <p:cNvPr id="6" name="Content Placeholder 6">
            <a:extLst>
              <a:ext uri="{FF2B5EF4-FFF2-40B4-BE49-F238E27FC236}">
                <a16:creationId xmlns:a16="http://schemas.microsoft.com/office/drawing/2014/main" id="{3F57F92E-CC93-4A10-B13C-AFF945508A4A}"/>
              </a:ext>
            </a:extLst>
          </p:cNvPr>
          <p:cNvGraphicFramePr>
            <a:graphicFrameLocks noGrp="1"/>
          </p:cNvGraphicFramePr>
          <p:nvPr>
            <p:ph idx="1"/>
            <p:extLst/>
          </p:nvPr>
        </p:nvGraphicFramePr>
        <p:xfrm>
          <a:off x="1866900" y="1219200"/>
          <a:ext cx="8458200" cy="4643439"/>
        </p:xfrm>
        <a:graphic>
          <a:graphicData uri="http://schemas.openxmlformats.org/drawingml/2006/table">
            <a:tbl>
              <a:tblPr firstRow="1" firstCol="1" bandRow="1">
                <a:tableStyleId>{21E4AEA4-8DFA-4A89-87EB-49C32662AFE0}</a:tableStyleId>
              </a:tblPr>
              <a:tblGrid>
                <a:gridCol w="4299585">
                  <a:extLst>
                    <a:ext uri="{9D8B030D-6E8A-4147-A177-3AD203B41FA5}">
                      <a16:colId xmlns:a16="http://schemas.microsoft.com/office/drawing/2014/main" val="4067495806"/>
                    </a:ext>
                  </a:extLst>
                </a:gridCol>
                <a:gridCol w="1973581">
                  <a:extLst>
                    <a:ext uri="{9D8B030D-6E8A-4147-A177-3AD203B41FA5}">
                      <a16:colId xmlns:a16="http://schemas.microsoft.com/office/drawing/2014/main" val="344763502"/>
                    </a:ext>
                  </a:extLst>
                </a:gridCol>
                <a:gridCol w="2185034">
                  <a:extLst>
                    <a:ext uri="{9D8B030D-6E8A-4147-A177-3AD203B41FA5}">
                      <a16:colId xmlns:a16="http://schemas.microsoft.com/office/drawing/2014/main" val="3567824929"/>
                    </a:ext>
                  </a:extLst>
                </a:gridCol>
              </a:tblGrid>
              <a:tr h="1828845">
                <a:tc>
                  <a:txBody>
                    <a:bodyPr/>
                    <a:lstStyle/>
                    <a:p>
                      <a:pPr marL="0" marR="0">
                        <a:spcBef>
                          <a:spcPts val="0"/>
                        </a:spcBef>
                        <a:spcAft>
                          <a:spcPts val="0"/>
                        </a:spcAft>
                      </a:pPr>
                      <a:endParaRPr lang="en-US" sz="2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2400" dirty="0">
                          <a:effectLst/>
                        </a:rPr>
                        <a:t>Currently Hospitalized COVID-19 Patients*</a:t>
                      </a:r>
                      <a:endParaRPr lang="en-US" sz="2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2400" dirty="0">
                          <a:effectLst/>
                        </a:rPr>
                        <a:t>Currently Hospitalized COVID-19 </a:t>
                      </a:r>
                    </a:p>
                    <a:p>
                      <a:pPr marL="0" marR="0" algn="ctr">
                        <a:spcBef>
                          <a:spcPts val="0"/>
                        </a:spcBef>
                        <a:spcAft>
                          <a:spcPts val="0"/>
                        </a:spcAft>
                      </a:pPr>
                      <a:r>
                        <a:rPr lang="en-US" sz="2400" dirty="0">
                          <a:effectLst/>
                        </a:rPr>
                        <a:t>Positive Patients**</a:t>
                      </a:r>
                      <a:endParaRPr lang="en-US" sz="2400" dirty="0">
                        <a:effectLst/>
                        <a:latin typeface="Calibri" panose="020F0502020204030204" pitchFamily="34" charset="0"/>
                        <a:ea typeface="Calibri" panose="020F0502020204030204" pitchFamily="34" charset="0"/>
                      </a:endParaRPr>
                    </a:p>
                  </a:txBody>
                  <a:tcPr marL="0" marR="0" marT="0" marB="0" anchor="ctr"/>
                </a:tc>
                <a:extLst>
                  <a:ext uri="{0D108BD9-81ED-4DB2-BD59-A6C34878D82A}">
                    <a16:rowId xmlns:a16="http://schemas.microsoft.com/office/drawing/2014/main" val="3593141965"/>
                  </a:ext>
                </a:extLst>
              </a:tr>
              <a:tr h="731538">
                <a:tc>
                  <a:txBody>
                    <a:bodyPr/>
                    <a:lstStyle/>
                    <a:p>
                      <a:pPr marL="0" marR="0">
                        <a:spcBef>
                          <a:spcPts val="0"/>
                        </a:spcBef>
                        <a:spcAft>
                          <a:spcPts val="0"/>
                        </a:spcAft>
                      </a:pPr>
                      <a:r>
                        <a:rPr lang="en-US" sz="2400" dirty="0">
                          <a:effectLst/>
                        </a:rPr>
                        <a:t>Hospitalized COVID-19 Patients </a:t>
                      </a:r>
                      <a:endParaRPr lang="en-US" sz="2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2800" b="1" dirty="0">
                          <a:effectLst/>
                          <a:latin typeface="Calibri" panose="020F0502020204030204" pitchFamily="34" charset="0"/>
                          <a:ea typeface="Calibri" panose="020F0502020204030204" pitchFamily="34" charset="0"/>
                        </a:rPr>
                        <a:t>163</a:t>
                      </a:r>
                    </a:p>
                  </a:txBody>
                  <a:tcPr marL="68580" marR="68580" marT="0" marB="0" anchor="ctr"/>
                </a:tc>
                <a:tc>
                  <a:txBody>
                    <a:bodyPr/>
                    <a:lstStyle/>
                    <a:p>
                      <a:pPr marL="0" marR="0" algn="ctr">
                        <a:spcBef>
                          <a:spcPts val="0"/>
                        </a:spcBef>
                        <a:spcAft>
                          <a:spcPts val="0"/>
                        </a:spcAft>
                      </a:pPr>
                      <a:r>
                        <a:rPr lang="en-US" sz="2800" b="1" dirty="0">
                          <a:effectLst/>
                          <a:latin typeface="Calibri" panose="020F0502020204030204" pitchFamily="34" charset="0"/>
                          <a:ea typeface="Calibri" panose="020F0502020204030204" pitchFamily="34" charset="0"/>
                        </a:rPr>
                        <a:t>59</a:t>
                      </a:r>
                    </a:p>
                  </a:txBody>
                  <a:tcPr marL="0" marR="0" marT="0" marB="0" anchor="ctr"/>
                </a:tc>
                <a:extLst>
                  <a:ext uri="{0D108BD9-81ED-4DB2-BD59-A6C34878D82A}">
                    <a16:rowId xmlns:a16="http://schemas.microsoft.com/office/drawing/2014/main" val="4003276629"/>
                  </a:ext>
                </a:extLst>
              </a:tr>
              <a:tr h="731538">
                <a:tc>
                  <a:txBody>
                    <a:bodyPr/>
                    <a:lstStyle/>
                    <a:p>
                      <a:pPr marL="0" marR="0">
                        <a:spcBef>
                          <a:spcPts val="0"/>
                        </a:spcBef>
                        <a:spcAft>
                          <a:spcPts val="0"/>
                        </a:spcAft>
                      </a:pPr>
                      <a:r>
                        <a:rPr lang="en-US" sz="2400" dirty="0">
                          <a:effectLst/>
                        </a:rPr>
                        <a:t>COVID-19 Patients in ICU Beds</a:t>
                      </a:r>
                      <a:endParaRPr lang="en-US" sz="2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2800" b="1" dirty="0">
                          <a:effectLst/>
                          <a:latin typeface="Calibri" panose="020F0502020204030204" pitchFamily="34" charset="0"/>
                          <a:ea typeface="Calibri" panose="020F0502020204030204" pitchFamily="34" charset="0"/>
                        </a:rPr>
                        <a:t>38</a:t>
                      </a:r>
                    </a:p>
                  </a:txBody>
                  <a:tcPr marL="68580" marR="68580" marT="0" marB="0" anchor="ctr"/>
                </a:tc>
                <a:tc>
                  <a:txBody>
                    <a:bodyPr/>
                    <a:lstStyle/>
                    <a:p>
                      <a:pPr marL="0" marR="0" algn="ctr">
                        <a:spcBef>
                          <a:spcPts val="0"/>
                        </a:spcBef>
                        <a:spcAft>
                          <a:spcPts val="0"/>
                        </a:spcAft>
                      </a:pPr>
                      <a:r>
                        <a:rPr lang="en-US" sz="2800" b="1" dirty="0">
                          <a:effectLst/>
                          <a:latin typeface="Calibri" panose="020F0502020204030204" pitchFamily="34" charset="0"/>
                          <a:ea typeface="Calibri" panose="020F0502020204030204" pitchFamily="34" charset="0"/>
                        </a:rPr>
                        <a:t>22</a:t>
                      </a:r>
                    </a:p>
                  </a:txBody>
                  <a:tcPr marL="0" marR="0" marT="0" marB="0" anchor="ctr"/>
                </a:tc>
                <a:extLst>
                  <a:ext uri="{0D108BD9-81ED-4DB2-BD59-A6C34878D82A}">
                    <a16:rowId xmlns:a16="http://schemas.microsoft.com/office/drawing/2014/main" val="3463171460"/>
                  </a:ext>
                </a:extLst>
              </a:tr>
              <a:tr h="731538">
                <a:tc>
                  <a:txBody>
                    <a:bodyPr/>
                    <a:lstStyle/>
                    <a:p>
                      <a:pPr marL="0" marR="0">
                        <a:spcBef>
                          <a:spcPts val="0"/>
                        </a:spcBef>
                        <a:spcAft>
                          <a:spcPts val="0"/>
                        </a:spcAft>
                      </a:pPr>
                      <a:r>
                        <a:rPr lang="en-US" sz="2400" dirty="0">
                          <a:effectLst/>
                        </a:rPr>
                        <a:t>COVID-19 Patients on Ventilators</a:t>
                      </a:r>
                      <a:endParaRPr lang="en-US" sz="2400" dirty="0">
                        <a:effectLst/>
                        <a:latin typeface="Calibri" panose="020F0502020204030204" pitchFamily="34" charset="0"/>
                        <a:ea typeface="Calibri" panose="020F0502020204030204" pitchFamily="34" charset="0"/>
                      </a:endParaRPr>
                    </a:p>
                  </a:txBody>
                  <a:tcPr marL="68580" marR="68580" marT="0" marB="0" anchor="ctr"/>
                </a:tc>
                <a:tc>
                  <a:txBody>
                    <a:bodyPr/>
                    <a:lstStyle/>
                    <a:p>
                      <a:pPr marL="0" marR="0" algn="ctr">
                        <a:spcBef>
                          <a:spcPts val="0"/>
                        </a:spcBef>
                        <a:spcAft>
                          <a:spcPts val="0"/>
                        </a:spcAft>
                      </a:pPr>
                      <a:r>
                        <a:rPr lang="en-US" sz="2800" b="1" dirty="0">
                          <a:effectLst/>
                          <a:latin typeface="Calibri" panose="020F0502020204030204" pitchFamily="34" charset="0"/>
                          <a:ea typeface="Calibri" panose="020F0502020204030204" pitchFamily="34" charset="0"/>
                        </a:rPr>
                        <a:t>17</a:t>
                      </a:r>
                    </a:p>
                  </a:txBody>
                  <a:tcPr marL="68580" marR="68580" marT="0" marB="0" anchor="ctr"/>
                </a:tc>
                <a:tc>
                  <a:txBody>
                    <a:bodyPr/>
                    <a:lstStyle/>
                    <a:p>
                      <a:pPr marL="0" marR="0" algn="ctr">
                        <a:spcBef>
                          <a:spcPts val="0"/>
                        </a:spcBef>
                        <a:spcAft>
                          <a:spcPts val="0"/>
                        </a:spcAft>
                      </a:pPr>
                      <a:r>
                        <a:rPr lang="en-US" sz="2800" b="1" dirty="0">
                          <a:effectLst/>
                          <a:latin typeface="Calibri" panose="020F0502020204030204" pitchFamily="34" charset="0"/>
                          <a:ea typeface="Calibri" panose="020F0502020204030204" pitchFamily="34" charset="0"/>
                        </a:rPr>
                        <a:t>12</a:t>
                      </a:r>
                    </a:p>
                  </a:txBody>
                  <a:tcPr marL="0" marR="0" marT="0" marB="0" anchor="ctr"/>
                </a:tc>
                <a:extLst>
                  <a:ext uri="{0D108BD9-81ED-4DB2-BD59-A6C34878D82A}">
                    <a16:rowId xmlns:a16="http://schemas.microsoft.com/office/drawing/2014/main" val="1213557950"/>
                  </a:ext>
                </a:extLst>
              </a:tr>
              <a:tr h="619980">
                <a:tc gridSpan="3">
                  <a:txBody>
                    <a:bodyPr/>
                    <a:lstStyle/>
                    <a:p>
                      <a:pPr marL="0" marR="0">
                        <a:spcBef>
                          <a:spcPts val="0"/>
                        </a:spcBef>
                        <a:spcAft>
                          <a:spcPts val="0"/>
                        </a:spcAft>
                      </a:pPr>
                      <a:r>
                        <a:rPr lang="en-US" sz="2000" dirty="0">
                          <a:effectLst/>
                        </a:rPr>
                        <a:t>*Includes both confirmed and suspected COVID-19 patients </a:t>
                      </a:r>
                    </a:p>
                    <a:p>
                      <a:pPr marL="0" marR="0">
                        <a:spcBef>
                          <a:spcPts val="0"/>
                        </a:spcBef>
                        <a:spcAft>
                          <a:spcPts val="0"/>
                        </a:spcAft>
                      </a:pPr>
                      <a:r>
                        <a:rPr lang="en-US" sz="2000" dirty="0">
                          <a:effectLst/>
                        </a:rPr>
                        <a:t>**Includes only confirmed positive COVID-19 patients</a:t>
                      </a:r>
                      <a:endParaRPr lang="en-US" sz="2000" dirty="0">
                        <a:effectLst/>
                        <a:latin typeface="Calibri" panose="020F0502020204030204" pitchFamily="34" charset="0"/>
                        <a:ea typeface="Calibri" panose="020F0502020204030204" pitchFamily="34" charset="0"/>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8893541"/>
                  </a:ext>
                </a:extLst>
              </a:tr>
            </a:tbl>
          </a:graphicData>
        </a:graphic>
      </p:graphicFrame>
      <p:sp>
        <p:nvSpPr>
          <p:cNvPr id="5" name="Slide Number Placeholder 4">
            <a:extLst>
              <a:ext uri="{FF2B5EF4-FFF2-40B4-BE49-F238E27FC236}">
                <a16:creationId xmlns:a16="http://schemas.microsoft.com/office/drawing/2014/main" id="{9CA7F6EF-2641-426C-BC6D-1CC166F806FF}"/>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591813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DD6695EB-A043-428A-8FAE-915879C28FA7}"/>
              </a:ext>
            </a:extLst>
          </p:cNvPr>
          <p:cNvSpPr>
            <a:spLocks noGrp="1" noChangeArrowheads="1"/>
          </p:cNvSpPr>
          <p:nvPr>
            <p:ph type="title"/>
          </p:nvPr>
        </p:nvSpPr>
        <p:spPr/>
        <p:txBody>
          <a:bodyPr/>
          <a:lstStyle/>
          <a:p>
            <a:r>
              <a:rPr lang="en-US" altLang="en-US"/>
              <a:t>Trends in COVID-19 Hospitalizations</a:t>
            </a:r>
          </a:p>
        </p:txBody>
      </p:sp>
      <p:sp>
        <p:nvSpPr>
          <p:cNvPr id="5" name="Slide Number Placeholder 4">
            <a:extLst>
              <a:ext uri="{FF2B5EF4-FFF2-40B4-BE49-F238E27FC236}">
                <a16:creationId xmlns:a16="http://schemas.microsoft.com/office/drawing/2014/main" id="{32EBD92C-F5B9-47BE-BC99-37AA1CA56C4F}"/>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16</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pic>
        <p:nvPicPr>
          <p:cNvPr id="6" name="Content Placeholder 5">
            <a:extLst>
              <a:ext uri="{FF2B5EF4-FFF2-40B4-BE49-F238E27FC236}">
                <a16:creationId xmlns:a16="http://schemas.microsoft.com/office/drawing/2014/main" id="{BA50C735-1F89-4637-875D-A6BB942E62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5698" y="1080139"/>
            <a:ext cx="7794102" cy="4669008"/>
          </a:xfrm>
        </p:spPr>
      </p:pic>
    </p:spTree>
    <p:extLst>
      <p:ext uri="{BB962C8B-B14F-4D97-AF65-F5344CB8AC3E}">
        <p14:creationId xmlns:p14="http://schemas.microsoft.com/office/powerpoint/2010/main" val="23550584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86A0EDC-E646-4287-9DE7-1E588DC73C2E}"/>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17</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
        <p:nvSpPr>
          <p:cNvPr id="22532" name="Title 1">
            <a:extLst>
              <a:ext uri="{FF2B5EF4-FFF2-40B4-BE49-F238E27FC236}">
                <a16:creationId xmlns:a16="http://schemas.microsoft.com/office/drawing/2014/main" id="{45D5A6AA-31A3-4920-A3D7-4A437BA44D6A}"/>
              </a:ext>
            </a:extLst>
          </p:cNvPr>
          <p:cNvSpPr>
            <a:spLocks noGrp="1" noChangeArrowheads="1"/>
          </p:cNvSpPr>
          <p:nvPr>
            <p:ph type="title"/>
          </p:nvPr>
        </p:nvSpPr>
        <p:spPr/>
        <p:txBody>
          <a:bodyPr/>
          <a:lstStyle/>
          <a:p>
            <a:r>
              <a:rPr lang="en-US" altLang="en-US"/>
              <a:t>Trends in COVID-19 Hospitalizations</a:t>
            </a:r>
          </a:p>
        </p:txBody>
      </p:sp>
      <p:pic>
        <p:nvPicPr>
          <p:cNvPr id="6" name="Content Placeholder 5">
            <a:extLst>
              <a:ext uri="{FF2B5EF4-FFF2-40B4-BE49-F238E27FC236}">
                <a16:creationId xmlns:a16="http://schemas.microsoft.com/office/drawing/2014/main" id="{48A59D7D-1F21-4C9B-AAB1-8853BEFE3E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5000" y="1012207"/>
            <a:ext cx="7973291" cy="4698839"/>
          </a:xfrm>
        </p:spPr>
      </p:pic>
    </p:spTree>
    <p:extLst>
      <p:ext uri="{BB962C8B-B14F-4D97-AF65-F5344CB8AC3E}">
        <p14:creationId xmlns:p14="http://schemas.microsoft.com/office/powerpoint/2010/main" val="2722032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4600A-41DD-4108-8425-554E656DCF90}"/>
              </a:ext>
            </a:extLst>
          </p:cNvPr>
          <p:cNvSpPr>
            <a:spLocks noGrp="1"/>
          </p:cNvSpPr>
          <p:nvPr>
            <p:ph type="title"/>
          </p:nvPr>
        </p:nvSpPr>
        <p:spPr/>
        <p:txBody>
          <a:bodyPr/>
          <a:lstStyle/>
          <a:p>
            <a:r>
              <a:rPr lang="en-US" dirty="0"/>
              <a:t>Reopening Oregon</a:t>
            </a:r>
          </a:p>
        </p:txBody>
      </p:sp>
      <p:sp>
        <p:nvSpPr>
          <p:cNvPr id="4" name="Slide Number Placeholder 3">
            <a:extLst>
              <a:ext uri="{FF2B5EF4-FFF2-40B4-BE49-F238E27FC236}">
                <a16:creationId xmlns:a16="http://schemas.microsoft.com/office/drawing/2014/main" id="{D014685C-66E3-4041-A5E3-C2EBFD41FA21}"/>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48239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5">
            <a:extLst>
              <a:ext uri="{FF2B5EF4-FFF2-40B4-BE49-F238E27FC236}">
                <a16:creationId xmlns:a16="http://schemas.microsoft.com/office/drawing/2014/main" id="{7C167056-FED5-41FD-BD17-B0CE6BB97EBF}"/>
              </a:ext>
            </a:extLst>
          </p:cNvPr>
          <p:cNvSpPr>
            <a:spLocks noGrp="1" noChangeArrowheads="1"/>
          </p:cNvSpPr>
          <p:nvPr>
            <p:ph type="title"/>
          </p:nvPr>
        </p:nvSpPr>
        <p:spPr/>
        <p:txBody>
          <a:bodyPr/>
          <a:lstStyle/>
          <a:p>
            <a:r>
              <a:rPr lang="en-US" altLang="en-US"/>
              <a:t>Phased Reopening</a:t>
            </a:r>
          </a:p>
        </p:txBody>
      </p:sp>
      <p:sp>
        <p:nvSpPr>
          <p:cNvPr id="7" name="Content Placeholder 6">
            <a:extLst>
              <a:ext uri="{FF2B5EF4-FFF2-40B4-BE49-F238E27FC236}">
                <a16:creationId xmlns:a16="http://schemas.microsoft.com/office/drawing/2014/main" id="{3B595E85-F84C-4203-985E-0DFF85A64F15}"/>
              </a:ext>
            </a:extLst>
          </p:cNvPr>
          <p:cNvSpPr>
            <a:spLocks noGrp="1"/>
          </p:cNvSpPr>
          <p:nvPr>
            <p:ph idx="1"/>
          </p:nvPr>
        </p:nvSpPr>
        <p:spPr/>
        <p:txBody>
          <a:bodyPr/>
          <a:lstStyle/>
          <a:p>
            <a:pPr>
              <a:defRPr/>
            </a:pPr>
            <a:r>
              <a:rPr lang="en-US" dirty="0"/>
              <a:t>Watch Governor Brown’s press conference from today regarding Phase 1 Reopening </a:t>
            </a:r>
          </a:p>
          <a:p>
            <a:pPr>
              <a:defRPr/>
            </a:pPr>
            <a:r>
              <a:rPr lang="en-US" dirty="0"/>
              <a:t>Visit Oregon’s Reopening Materials at: </a:t>
            </a:r>
            <a:r>
              <a:rPr lang="en-US" dirty="0">
                <a:hlinkClick r:id="rId3"/>
              </a:rPr>
              <a:t>www.healthoregon.org/coronavirus</a:t>
            </a:r>
            <a:endParaRPr lang="en-US" dirty="0"/>
          </a:p>
          <a:p>
            <a:pPr>
              <a:defRPr/>
            </a:pPr>
            <a:endParaRPr lang="en-US" dirty="0"/>
          </a:p>
          <a:p>
            <a:pPr>
              <a:defRPr/>
            </a:pPr>
            <a:r>
              <a:rPr lang="en-US" dirty="0"/>
              <a:t>Goals:</a:t>
            </a:r>
          </a:p>
          <a:p>
            <a:pPr lvl="1">
              <a:defRPr/>
            </a:pPr>
            <a:r>
              <a:rPr lang="en-US" dirty="0"/>
              <a:t>Minimize hospitalizations and deaths</a:t>
            </a:r>
          </a:p>
          <a:p>
            <a:pPr lvl="1">
              <a:defRPr/>
            </a:pPr>
            <a:r>
              <a:rPr lang="en-US" dirty="0"/>
              <a:t>Allow people to safely return to work so they can support themselves and their families</a:t>
            </a:r>
          </a:p>
          <a:p>
            <a:pPr lvl="1">
              <a:defRPr/>
            </a:pPr>
            <a:r>
              <a:rPr lang="en-US" dirty="0"/>
              <a:t>Minimize risk to frontline workers</a:t>
            </a:r>
          </a:p>
          <a:p>
            <a:pPr lvl="1">
              <a:defRPr/>
            </a:pPr>
            <a:r>
              <a:rPr lang="en-US" dirty="0"/>
              <a:t>Avoid overwhelming health systems</a:t>
            </a:r>
          </a:p>
          <a:p>
            <a:pPr lvl="1">
              <a:defRPr/>
            </a:pPr>
            <a:r>
              <a:rPr lang="en-US" dirty="0"/>
              <a:t>Protect those at highest risk of severe illness, especially communities of color</a:t>
            </a:r>
          </a:p>
          <a:p>
            <a:pPr lvl="1">
              <a:defRPr/>
            </a:pPr>
            <a:r>
              <a:rPr lang="en-US" dirty="0"/>
              <a:t>Support for small local gatherings that preserve community cohesion and cultural practices.</a:t>
            </a:r>
          </a:p>
        </p:txBody>
      </p:sp>
      <p:sp>
        <p:nvSpPr>
          <p:cNvPr id="5" name="Slide Number Placeholder 4">
            <a:extLst>
              <a:ext uri="{FF2B5EF4-FFF2-40B4-BE49-F238E27FC236}">
                <a16:creationId xmlns:a16="http://schemas.microsoft.com/office/drawing/2014/main" id="{3079694B-8AB2-4A4D-BF7C-705576174F72}"/>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764531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5">
            <a:extLst>
              <a:ext uri="{FF2B5EF4-FFF2-40B4-BE49-F238E27FC236}">
                <a16:creationId xmlns:a16="http://schemas.microsoft.com/office/drawing/2014/main" id="{103EE562-A511-432D-9453-0ABECE98A23E}"/>
              </a:ext>
            </a:extLst>
          </p:cNvPr>
          <p:cNvSpPr>
            <a:spLocks noGrp="1" noChangeArrowheads="1"/>
          </p:cNvSpPr>
          <p:nvPr>
            <p:ph type="title"/>
          </p:nvPr>
        </p:nvSpPr>
        <p:spPr/>
        <p:txBody>
          <a:bodyPr/>
          <a:lstStyle/>
          <a:p>
            <a:r>
              <a:rPr lang="en-US" altLang="en-US" dirty="0"/>
              <a:t>Reopening Oregon: statewide changes</a:t>
            </a:r>
          </a:p>
        </p:txBody>
      </p:sp>
      <p:sp>
        <p:nvSpPr>
          <p:cNvPr id="26627" name="Content Placeholder 6">
            <a:extLst>
              <a:ext uri="{FF2B5EF4-FFF2-40B4-BE49-F238E27FC236}">
                <a16:creationId xmlns:a16="http://schemas.microsoft.com/office/drawing/2014/main" id="{AF2C2164-E50C-419D-97E3-AB85F4ED7ED0}"/>
              </a:ext>
            </a:extLst>
          </p:cNvPr>
          <p:cNvSpPr>
            <a:spLocks noGrp="1" noChangeArrowheads="1"/>
          </p:cNvSpPr>
          <p:nvPr>
            <p:ph idx="1"/>
          </p:nvPr>
        </p:nvSpPr>
        <p:spPr>
          <a:xfrm>
            <a:off x="838199" y="1496291"/>
            <a:ext cx="10515600" cy="4426510"/>
          </a:xfrm>
        </p:spPr>
        <p:txBody>
          <a:bodyPr/>
          <a:lstStyle/>
          <a:p>
            <a:r>
              <a:rPr lang="en-US" altLang="en-US"/>
              <a:t>May 1</a:t>
            </a:r>
          </a:p>
          <a:p>
            <a:pPr lvl="1"/>
            <a:r>
              <a:rPr lang="en-US" altLang="en-US"/>
              <a:t>Non-emergency and elective procedures allowed to resume (PPE and hospital capacity dependent)</a:t>
            </a:r>
          </a:p>
          <a:p>
            <a:pPr lvl="1"/>
            <a:endParaRPr lang="en-US" altLang="en-US"/>
          </a:p>
          <a:p>
            <a:r>
              <a:rPr lang="en-US" altLang="en-US"/>
              <a:t>May 5</a:t>
            </a:r>
          </a:p>
          <a:p>
            <a:pPr lvl="1"/>
            <a:r>
              <a:rPr lang="en-US" altLang="en-US"/>
              <a:t>Recreation where physical distancing can be followed (some state park day use areas and boat ramps, option for county/federal campgrounds)</a:t>
            </a:r>
          </a:p>
          <a:p>
            <a:pPr lvl="1"/>
            <a:endParaRPr lang="en-US" altLang="en-US"/>
          </a:p>
          <a:p>
            <a:r>
              <a:rPr lang="en-US" altLang="en-US"/>
              <a:t>May 15</a:t>
            </a:r>
          </a:p>
          <a:p>
            <a:pPr lvl="1"/>
            <a:r>
              <a:rPr lang="en-US" altLang="en-US"/>
              <a:t>Stand-alone retail that was previously closed but can follow OSHA guidelines: furniture stores, art galleries, jewelry shops and boutiques</a:t>
            </a:r>
          </a:p>
          <a:p>
            <a:pPr lvl="1"/>
            <a:r>
              <a:rPr lang="en-US" altLang="en-US"/>
              <a:t>Childcare, summer school, camps and youth programs (with limitations and specific guidelines)</a:t>
            </a:r>
          </a:p>
          <a:p>
            <a:pPr lvl="1"/>
            <a:endParaRPr lang="en-US" altLang="en-US"/>
          </a:p>
        </p:txBody>
      </p:sp>
      <p:sp>
        <p:nvSpPr>
          <p:cNvPr id="5" name="Slide Number Placeholder 4">
            <a:extLst>
              <a:ext uri="{FF2B5EF4-FFF2-40B4-BE49-F238E27FC236}">
                <a16:creationId xmlns:a16="http://schemas.microsoft.com/office/drawing/2014/main" id="{04CDECD2-9C51-49B0-8C10-A43FC35F81E2}"/>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20</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8585674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F82EB93-E231-4986-A48C-DE80D9680967}"/>
              </a:ext>
            </a:extLst>
          </p:cNvPr>
          <p:cNvSpPr>
            <a:spLocks noGrp="1" noChangeArrowheads="1"/>
          </p:cNvSpPr>
          <p:nvPr>
            <p:ph type="title"/>
          </p:nvPr>
        </p:nvSpPr>
        <p:spPr/>
        <p:txBody>
          <a:bodyPr/>
          <a:lstStyle/>
          <a:p>
            <a:r>
              <a:rPr lang="en-US" altLang="en-US"/>
              <a:t>Prerequisites for reopening</a:t>
            </a:r>
          </a:p>
        </p:txBody>
      </p:sp>
      <p:sp>
        <p:nvSpPr>
          <p:cNvPr id="29699" name="Content Placeholder 2">
            <a:extLst>
              <a:ext uri="{FF2B5EF4-FFF2-40B4-BE49-F238E27FC236}">
                <a16:creationId xmlns:a16="http://schemas.microsoft.com/office/drawing/2014/main" id="{EFA06F16-8755-462C-A109-130E137059AE}"/>
              </a:ext>
            </a:extLst>
          </p:cNvPr>
          <p:cNvSpPr>
            <a:spLocks noGrp="1" noChangeArrowheads="1"/>
          </p:cNvSpPr>
          <p:nvPr>
            <p:ph idx="1"/>
          </p:nvPr>
        </p:nvSpPr>
        <p:spPr/>
        <p:txBody>
          <a:bodyPr/>
          <a:lstStyle/>
          <a:p>
            <a:r>
              <a:rPr lang="en-US" altLang="en-US"/>
              <a:t>Declining COVID-19 Prevalence</a:t>
            </a:r>
          </a:p>
          <a:p>
            <a:pPr lvl="1"/>
            <a:r>
              <a:rPr lang="en-US" altLang="en-US"/>
              <a:t>Hospitalizations measured by county declining for 14 days</a:t>
            </a:r>
          </a:p>
          <a:p>
            <a:pPr lvl="1"/>
            <a:r>
              <a:rPr lang="en-US" altLang="en-US"/>
              <a:t>Emergency department visits for COVID-like illness below influenza-like illness baseline measured statewide</a:t>
            </a:r>
          </a:p>
          <a:p>
            <a:r>
              <a:rPr lang="en-US" altLang="en-US"/>
              <a:t>Minimum Testing Regimen</a:t>
            </a:r>
          </a:p>
          <a:p>
            <a:pPr lvl="1"/>
            <a:r>
              <a:rPr lang="en-US" altLang="en-US"/>
              <a:t>30 tests per 10K population per week</a:t>
            </a:r>
          </a:p>
          <a:p>
            <a:pPr lvl="1"/>
            <a:r>
              <a:rPr lang="en-US" altLang="en-US"/>
              <a:t>Accessible testing for underserved communities</a:t>
            </a:r>
          </a:p>
          <a:p>
            <a:r>
              <a:rPr lang="en-US" altLang="en-US"/>
              <a:t>Contact Tracing System</a:t>
            </a:r>
          </a:p>
          <a:p>
            <a:pPr lvl="1"/>
            <a:r>
              <a:rPr lang="en-US" altLang="en-US"/>
              <a:t>15 tracers per 100K population</a:t>
            </a:r>
          </a:p>
          <a:p>
            <a:pPr lvl="1"/>
            <a:r>
              <a:rPr lang="en-US" altLang="en-US"/>
              <a:t>Able to trace 95% of contacts within 24 hours</a:t>
            </a:r>
          </a:p>
          <a:p>
            <a:pPr lvl="1"/>
            <a:r>
              <a:rPr lang="en-US" altLang="en-US"/>
              <a:t>Cultural and linguistic relevant approach</a:t>
            </a:r>
          </a:p>
        </p:txBody>
      </p:sp>
      <p:sp>
        <p:nvSpPr>
          <p:cNvPr id="5" name="Slide Number Placeholder 4">
            <a:extLst>
              <a:ext uri="{FF2B5EF4-FFF2-40B4-BE49-F238E27FC236}">
                <a16:creationId xmlns:a16="http://schemas.microsoft.com/office/drawing/2014/main" id="{6F796642-AB62-4758-AF3A-2AB1FEAAD2F8}"/>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958676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91ACC1AA-71E0-4FE1-AFB7-CF4EB48BC85A}"/>
              </a:ext>
            </a:extLst>
          </p:cNvPr>
          <p:cNvSpPr>
            <a:spLocks noGrp="1" noChangeArrowheads="1"/>
          </p:cNvSpPr>
          <p:nvPr>
            <p:ph type="title"/>
          </p:nvPr>
        </p:nvSpPr>
        <p:spPr/>
        <p:txBody>
          <a:bodyPr/>
          <a:lstStyle/>
          <a:p>
            <a:r>
              <a:rPr lang="en-US" altLang="en-US"/>
              <a:t>Prerequisites for reopening</a:t>
            </a:r>
          </a:p>
        </p:txBody>
      </p:sp>
      <p:sp>
        <p:nvSpPr>
          <p:cNvPr id="30723" name="Content Placeholder 2">
            <a:extLst>
              <a:ext uri="{FF2B5EF4-FFF2-40B4-BE49-F238E27FC236}">
                <a16:creationId xmlns:a16="http://schemas.microsoft.com/office/drawing/2014/main" id="{F4F2D141-2317-4E33-8450-14A30E51F35F}"/>
              </a:ext>
            </a:extLst>
          </p:cNvPr>
          <p:cNvSpPr>
            <a:spLocks noGrp="1" noChangeArrowheads="1"/>
          </p:cNvSpPr>
          <p:nvPr>
            <p:ph idx="1"/>
          </p:nvPr>
        </p:nvSpPr>
        <p:spPr/>
        <p:txBody>
          <a:bodyPr/>
          <a:lstStyle/>
          <a:p>
            <a:r>
              <a:rPr lang="en-US" altLang="en-US"/>
              <a:t>Isolation/Quarantine Facilities</a:t>
            </a:r>
          </a:p>
          <a:p>
            <a:pPr lvl="1"/>
            <a:r>
              <a:rPr lang="en-US" altLang="en-US"/>
              <a:t>Available room capacity</a:t>
            </a:r>
          </a:p>
          <a:p>
            <a:pPr lvl="1"/>
            <a:r>
              <a:rPr lang="en-US" altLang="en-US"/>
              <a:t>Response narratives for group living outbreaks</a:t>
            </a:r>
          </a:p>
          <a:p>
            <a:r>
              <a:rPr lang="en-US" altLang="en-US"/>
              <a:t>Finalized Statewide Sector Guidelines</a:t>
            </a:r>
          </a:p>
          <a:p>
            <a:r>
              <a:rPr lang="en-US" altLang="en-US"/>
              <a:t>Sufficient Healthcare Capacity</a:t>
            </a:r>
          </a:p>
          <a:p>
            <a:pPr lvl="1"/>
            <a:r>
              <a:rPr lang="en-US" altLang="en-US"/>
              <a:t>20% hospital bed surge capacity</a:t>
            </a:r>
          </a:p>
          <a:p>
            <a:r>
              <a:rPr lang="en-US" altLang="en-US"/>
              <a:t>Sufficient PPE supply</a:t>
            </a:r>
          </a:p>
          <a:p>
            <a:pPr lvl="1"/>
            <a:r>
              <a:rPr lang="en-US" altLang="en-US"/>
              <a:t>Required daily inventory reporting to OHA</a:t>
            </a:r>
          </a:p>
          <a:p>
            <a:pPr lvl="1"/>
            <a:r>
              <a:rPr lang="en-US" altLang="en-US"/>
              <a:t>30-day supply required; 14-days for small and rural hospitals</a:t>
            </a:r>
          </a:p>
          <a:p>
            <a:pPr lvl="1"/>
            <a:r>
              <a:rPr lang="en-US" altLang="en-US"/>
              <a:t>Sufficient PPE for first responders in the county</a:t>
            </a:r>
          </a:p>
        </p:txBody>
      </p:sp>
      <p:sp>
        <p:nvSpPr>
          <p:cNvPr id="5" name="Slide Number Placeholder 4">
            <a:extLst>
              <a:ext uri="{FF2B5EF4-FFF2-40B4-BE49-F238E27FC236}">
                <a16:creationId xmlns:a16="http://schemas.microsoft.com/office/drawing/2014/main" id="{2177258C-352D-4AE5-A095-76D41D37AF6C}"/>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22</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73279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96B3-5952-4849-8B5F-FBCF331A989E}"/>
              </a:ext>
            </a:extLst>
          </p:cNvPr>
          <p:cNvSpPr>
            <a:spLocks noGrp="1"/>
          </p:cNvSpPr>
          <p:nvPr>
            <p:ph type="title"/>
          </p:nvPr>
        </p:nvSpPr>
        <p:spPr/>
        <p:txBody>
          <a:bodyPr/>
          <a:lstStyle/>
          <a:p>
            <a:r>
              <a:rPr lang="en-US" dirty="0"/>
              <a:t>Reopening Oregon</a:t>
            </a:r>
          </a:p>
        </p:txBody>
      </p:sp>
      <p:sp>
        <p:nvSpPr>
          <p:cNvPr id="3" name="Content Placeholder 2">
            <a:extLst>
              <a:ext uri="{FF2B5EF4-FFF2-40B4-BE49-F238E27FC236}">
                <a16:creationId xmlns:a16="http://schemas.microsoft.com/office/drawing/2014/main" id="{4878831F-8F41-4E77-B600-BAFC0541DECF}"/>
              </a:ext>
            </a:extLst>
          </p:cNvPr>
          <p:cNvSpPr>
            <a:spLocks noGrp="1"/>
          </p:cNvSpPr>
          <p:nvPr>
            <p:ph idx="1"/>
          </p:nvPr>
        </p:nvSpPr>
        <p:spPr/>
        <p:txBody>
          <a:bodyPr/>
          <a:lstStyle/>
          <a:p>
            <a:r>
              <a:rPr lang="en-US" dirty="0"/>
              <a:t>Find detailed information about Reopening at </a:t>
            </a:r>
            <a:r>
              <a:rPr lang="en-US" dirty="0">
                <a:hlinkClick r:id="rId2"/>
              </a:rPr>
              <a:t>www.healthoregon.org/coronavirus</a:t>
            </a:r>
            <a:r>
              <a:rPr lang="en-US" dirty="0"/>
              <a:t> including:</a:t>
            </a:r>
          </a:p>
          <a:p>
            <a:pPr marL="342900" indent="-342900">
              <a:buFont typeface="Arial" panose="020B0604020202020204" pitchFamily="34" charset="0"/>
              <a:buChar char="•"/>
            </a:pPr>
            <a:r>
              <a:rPr lang="en-US" dirty="0"/>
              <a:t>Links to county applications for reopening</a:t>
            </a:r>
          </a:p>
          <a:p>
            <a:pPr marL="342900" indent="-342900">
              <a:buFont typeface="Arial" panose="020B0604020202020204" pitchFamily="34" charset="0"/>
              <a:buChar char="•"/>
            </a:pPr>
            <a:r>
              <a:rPr lang="en-US" dirty="0"/>
              <a:t>Data related to reopening criteria for each county/region</a:t>
            </a:r>
          </a:p>
          <a:p>
            <a:pPr marL="342900" indent="-342900">
              <a:buFont typeface="Arial" panose="020B0604020202020204" pitchFamily="34" charset="0"/>
              <a:buChar char="•"/>
            </a:pPr>
            <a:r>
              <a:rPr lang="en-US" dirty="0"/>
              <a:t>Sector guidance documents for reopening</a:t>
            </a:r>
          </a:p>
          <a:p>
            <a:pPr marL="342900" indent="-342900">
              <a:buFont typeface="Arial" panose="020B0604020202020204" pitchFamily="34" charset="0"/>
              <a:buChar char="•"/>
            </a:pPr>
            <a:r>
              <a:rPr lang="en-US" dirty="0"/>
              <a:t>Much more…</a:t>
            </a:r>
          </a:p>
          <a:p>
            <a:r>
              <a:rPr lang="en-US" dirty="0"/>
              <a:t> </a:t>
            </a:r>
          </a:p>
        </p:txBody>
      </p:sp>
      <p:sp>
        <p:nvSpPr>
          <p:cNvPr id="4" name="Slide Number Placeholder 3">
            <a:extLst>
              <a:ext uri="{FF2B5EF4-FFF2-40B4-BE49-F238E27FC236}">
                <a16:creationId xmlns:a16="http://schemas.microsoft.com/office/drawing/2014/main" id="{DACA8DB9-EE36-4430-9384-D2B5690AD04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562092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4600A-41DD-4108-8425-554E656DCF90}"/>
              </a:ext>
            </a:extLst>
          </p:cNvPr>
          <p:cNvSpPr>
            <a:spLocks noGrp="1"/>
          </p:cNvSpPr>
          <p:nvPr>
            <p:ph type="title"/>
          </p:nvPr>
        </p:nvSpPr>
        <p:spPr/>
        <p:txBody>
          <a:bodyPr>
            <a:normAutofit/>
          </a:bodyPr>
          <a:lstStyle/>
          <a:p>
            <a:r>
              <a:rPr lang="en-US" dirty="0"/>
              <a:t>Immunizations during </a:t>
            </a:r>
            <a:br>
              <a:rPr lang="en-US" dirty="0"/>
            </a:br>
            <a:r>
              <a:rPr lang="en-US" dirty="0"/>
              <a:t>COVID-19</a:t>
            </a:r>
          </a:p>
        </p:txBody>
      </p:sp>
      <p:sp>
        <p:nvSpPr>
          <p:cNvPr id="4" name="Slide Number Placeholder 3">
            <a:extLst>
              <a:ext uri="{FF2B5EF4-FFF2-40B4-BE49-F238E27FC236}">
                <a16:creationId xmlns:a16="http://schemas.microsoft.com/office/drawing/2014/main" id="{D014685C-66E3-4041-A5E3-C2EBFD41FA21}"/>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672523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a:extLst>
              <a:ext uri="{FF2B5EF4-FFF2-40B4-BE49-F238E27FC236}">
                <a16:creationId xmlns:a16="http://schemas.microsoft.com/office/drawing/2014/main" id="{C5E310BB-8B44-4228-B80C-333CFAF4A98B}"/>
              </a:ext>
            </a:extLst>
          </p:cNvPr>
          <p:cNvSpPr>
            <a:spLocks noGrp="1" noChangeArrowheads="1"/>
          </p:cNvSpPr>
          <p:nvPr>
            <p:ph type="title"/>
          </p:nvPr>
        </p:nvSpPr>
        <p:spPr/>
        <p:txBody>
          <a:bodyPr/>
          <a:lstStyle/>
          <a:p>
            <a:r>
              <a:rPr lang="en-US" altLang="en-US"/>
              <a:t>Immunizations during COVID-19 crisis</a:t>
            </a:r>
          </a:p>
        </p:txBody>
      </p:sp>
      <p:sp>
        <p:nvSpPr>
          <p:cNvPr id="32771" name="Content Placeholder 6">
            <a:extLst>
              <a:ext uri="{FF2B5EF4-FFF2-40B4-BE49-F238E27FC236}">
                <a16:creationId xmlns:a16="http://schemas.microsoft.com/office/drawing/2014/main" id="{6F9642EF-BC68-4B45-9B71-6EC9D1499967}"/>
              </a:ext>
            </a:extLst>
          </p:cNvPr>
          <p:cNvSpPr>
            <a:spLocks noGrp="1" noChangeArrowheads="1"/>
          </p:cNvSpPr>
          <p:nvPr>
            <p:ph idx="1"/>
          </p:nvPr>
        </p:nvSpPr>
        <p:spPr/>
        <p:txBody>
          <a:bodyPr/>
          <a:lstStyle/>
          <a:p>
            <a:r>
              <a:rPr lang="en-US" altLang="en-US"/>
              <a:t>The CDC’s Morbidity and Mortality Weekly Report (MMWR) released on May 8 outlines the “Effects of the COVID-19 Pandemic on Routine Pediatric Vaccine Ordering and Administration- United States, 2020”</a:t>
            </a:r>
          </a:p>
          <a:p>
            <a:r>
              <a:rPr lang="en-US" altLang="en-US"/>
              <a:t>CDC data shows that since the March 13 declaration of a national emergency due to COVID-19:</a:t>
            </a:r>
          </a:p>
          <a:p>
            <a:pPr lvl="1"/>
            <a:r>
              <a:rPr lang="en-US" altLang="en-US"/>
              <a:t>Notable decrease in orders for VFC-funded, ACIP-recommended non-influenza childhood vaccines and for measles-containing vaccines</a:t>
            </a:r>
          </a:p>
          <a:p>
            <a:pPr lvl="1"/>
            <a:r>
              <a:rPr lang="en-US" altLang="en-US"/>
              <a:t>Similar declines in orders of other vaccines also observed</a:t>
            </a:r>
          </a:p>
          <a:p>
            <a:pPr lvl="1"/>
            <a:r>
              <a:rPr lang="en-US" altLang="en-US"/>
              <a:t>Corresponding decline in measles-containing vaccine administrations </a:t>
            </a:r>
          </a:p>
          <a:p>
            <a:endParaRPr lang="en-US" altLang="en-US" sz="800"/>
          </a:p>
          <a:p>
            <a:r>
              <a:rPr lang="en-US" altLang="en-US"/>
              <a:t>The MMWR publication can be found here: </a:t>
            </a:r>
            <a:r>
              <a:rPr lang="en-US" altLang="en-US">
                <a:hlinkClick r:id="rId2"/>
              </a:rPr>
              <a:t>https://www.cdc.gov/mmwr/volumes/69/wr/mm6919e2.htm?s_cid=mm6919e2_w</a:t>
            </a:r>
            <a:r>
              <a:rPr lang="en-US" altLang="en-US"/>
              <a:t> </a:t>
            </a:r>
          </a:p>
        </p:txBody>
      </p:sp>
      <p:sp>
        <p:nvSpPr>
          <p:cNvPr id="5" name="Slide Number Placeholder 4">
            <a:extLst>
              <a:ext uri="{FF2B5EF4-FFF2-40B4-BE49-F238E27FC236}">
                <a16:creationId xmlns:a16="http://schemas.microsoft.com/office/drawing/2014/main" id="{956166EA-52DD-4A5D-8565-F4972A6224EB}"/>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25</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6957228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E1E7A21A-64DE-44A8-8813-FDCF50880AB6}"/>
              </a:ext>
            </a:extLst>
          </p:cNvPr>
          <p:cNvSpPr>
            <a:spLocks noGrp="1" noChangeArrowheads="1"/>
          </p:cNvSpPr>
          <p:nvPr>
            <p:ph type="title"/>
          </p:nvPr>
        </p:nvSpPr>
        <p:spPr/>
        <p:txBody>
          <a:bodyPr/>
          <a:lstStyle/>
          <a:p>
            <a:r>
              <a:rPr lang="en-US" altLang="en-US"/>
              <a:t>Immunizations during COVID-19 crisis</a:t>
            </a:r>
          </a:p>
        </p:txBody>
      </p:sp>
      <p:sp>
        <p:nvSpPr>
          <p:cNvPr id="3" name="Content Placeholder 2">
            <a:extLst>
              <a:ext uri="{FF2B5EF4-FFF2-40B4-BE49-F238E27FC236}">
                <a16:creationId xmlns:a16="http://schemas.microsoft.com/office/drawing/2014/main" id="{1D10CDB3-9020-4F73-BFC8-6E7453080A46}"/>
              </a:ext>
            </a:extLst>
          </p:cNvPr>
          <p:cNvSpPr>
            <a:spLocks noGrp="1"/>
          </p:cNvSpPr>
          <p:nvPr>
            <p:ph idx="1"/>
          </p:nvPr>
        </p:nvSpPr>
        <p:spPr/>
        <p:txBody>
          <a:bodyPr/>
          <a:lstStyle/>
          <a:p>
            <a:pPr>
              <a:defRPr/>
            </a:pPr>
            <a:r>
              <a:rPr lang="en-US" dirty="0"/>
              <a:t>Based on a survey administered by OHA’s Immunization Program conducted April 18-29th, among clinics that routinely provide immunizations to infants and children:</a:t>
            </a:r>
          </a:p>
          <a:p>
            <a:pPr lvl="1">
              <a:defRPr/>
            </a:pPr>
            <a:r>
              <a:rPr lang="en-US" dirty="0"/>
              <a:t>95% reported changing their immunization practices</a:t>
            </a:r>
          </a:p>
          <a:p>
            <a:pPr lvl="1">
              <a:defRPr/>
            </a:pPr>
            <a:r>
              <a:rPr lang="en-US" dirty="0"/>
              <a:t>65% reduced or limited well-child visits, with 5% cancelling all well-child visits</a:t>
            </a:r>
          </a:p>
          <a:p>
            <a:pPr lvl="1">
              <a:defRPr/>
            </a:pPr>
            <a:r>
              <a:rPr lang="en-US" dirty="0"/>
              <a:t>50% reported cancelling or rescheduling immunizations that were due for older children and adolescents</a:t>
            </a:r>
          </a:p>
          <a:p>
            <a:pPr lvl="1">
              <a:defRPr/>
            </a:pPr>
            <a:r>
              <a:rPr lang="en-US" dirty="0"/>
              <a:t>81% reported difficulty maintaining staffing</a:t>
            </a:r>
          </a:p>
          <a:p>
            <a:pPr lvl="1">
              <a:defRPr/>
            </a:pPr>
            <a:endParaRPr lang="en-US" dirty="0"/>
          </a:p>
          <a:p>
            <a:pPr marL="57150">
              <a:defRPr/>
            </a:pPr>
            <a:r>
              <a:rPr lang="en-US" dirty="0"/>
              <a:t>Survey results can be found here: </a:t>
            </a:r>
            <a:r>
              <a:rPr lang="en-US" dirty="0">
                <a:hlinkClick r:id="rId3"/>
              </a:rPr>
              <a:t>https://www.oregon.gov/oha/PH/PREVENTIONWELLNESS/VACCINESIMMUNIZATION/Documents/Imm-COVIDsurvey.pdf</a:t>
            </a:r>
            <a:endParaRPr lang="en-US" dirty="0"/>
          </a:p>
          <a:p>
            <a:pPr marL="57150">
              <a:defRPr/>
            </a:pPr>
            <a:endParaRPr lang="en-US" dirty="0"/>
          </a:p>
        </p:txBody>
      </p:sp>
      <p:sp>
        <p:nvSpPr>
          <p:cNvPr id="5" name="Slide Number Placeholder 4">
            <a:extLst>
              <a:ext uri="{FF2B5EF4-FFF2-40B4-BE49-F238E27FC236}">
                <a16:creationId xmlns:a16="http://schemas.microsoft.com/office/drawing/2014/main" id="{170BF0BE-A176-4195-8438-DCDD4655FE27}"/>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26</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583479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4600A-41DD-4108-8425-554E656DCF90}"/>
              </a:ext>
            </a:extLst>
          </p:cNvPr>
          <p:cNvSpPr>
            <a:spLocks noGrp="1"/>
          </p:cNvSpPr>
          <p:nvPr>
            <p:ph type="title"/>
          </p:nvPr>
        </p:nvSpPr>
        <p:spPr/>
        <p:txBody>
          <a:bodyPr>
            <a:normAutofit/>
          </a:bodyPr>
          <a:lstStyle/>
          <a:p>
            <a:r>
              <a:rPr lang="en-US" dirty="0"/>
              <a:t>Asymptomatic COVID-19 Transmission</a:t>
            </a:r>
          </a:p>
        </p:txBody>
      </p:sp>
      <p:sp>
        <p:nvSpPr>
          <p:cNvPr id="4" name="Slide Number Placeholder 3">
            <a:extLst>
              <a:ext uri="{FF2B5EF4-FFF2-40B4-BE49-F238E27FC236}">
                <a16:creationId xmlns:a16="http://schemas.microsoft.com/office/drawing/2014/main" id="{D014685C-66E3-4041-A5E3-C2EBFD41FA21}"/>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902604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8B81568D-3FDD-4C18-8581-9E2A59F45CD5}"/>
              </a:ext>
            </a:extLst>
          </p:cNvPr>
          <p:cNvSpPr>
            <a:spLocks noGrp="1" noChangeArrowheads="1"/>
          </p:cNvSpPr>
          <p:nvPr>
            <p:ph type="title"/>
          </p:nvPr>
        </p:nvSpPr>
        <p:spPr/>
        <p:txBody>
          <a:bodyPr/>
          <a:lstStyle/>
          <a:p>
            <a:r>
              <a:rPr lang="en-US" altLang="en-US"/>
              <a:t>Asymptomatic COVID-19 Transmission</a:t>
            </a:r>
          </a:p>
        </p:txBody>
      </p:sp>
      <p:sp>
        <p:nvSpPr>
          <p:cNvPr id="36867" name="Content Placeholder 2">
            <a:extLst>
              <a:ext uri="{FF2B5EF4-FFF2-40B4-BE49-F238E27FC236}">
                <a16:creationId xmlns:a16="http://schemas.microsoft.com/office/drawing/2014/main" id="{2A497F76-BF11-421F-99C7-7A0904BD307E}"/>
              </a:ext>
            </a:extLst>
          </p:cNvPr>
          <p:cNvSpPr>
            <a:spLocks noGrp="1" noChangeArrowheads="1"/>
          </p:cNvSpPr>
          <p:nvPr>
            <p:ph idx="1"/>
          </p:nvPr>
        </p:nvSpPr>
        <p:spPr/>
        <p:txBody>
          <a:bodyPr/>
          <a:lstStyle/>
          <a:p>
            <a:r>
              <a:rPr lang="en-US" altLang="en-US" dirty="0"/>
              <a:t>Emerging Infectious Disease (CDC), May 4, 2020</a:t>
            </a:r>
          </a:p>
          <a:p>
            <a:pPr lvl="1"/>
            <a:r>
              <a:rPr lang="en-US" altLang="en-US" dirty="0">
                <a:hlinkClick r:id="rId2"/>
              </a:rPr>
              <a:t>https://wwwnc.cdc.gov/eid/article/26/7/20-1595_article</a:t>
            </a:r>
            <a:r>
              <a:rPr lang="en-US" altLang="en-US" dirty="0"/>
              <a:t> </a:t>
            </a:r>
          </a:p>
          <a:p>
            <a:r>
              <a:rPr lang="en-US" altLang="en-US" dirty="0"/>
              <a:t>Multiple case reports of asymptomatic or </a:t>
            </a:r>
            <a:r>
              <a:rPr lang="en-US" altLang="en-US" dirty="0" err="1"/>
              <a:t>presymptomatic</a:t>
            </a:r>
            <a:r>
              <a:rPr lang="en-US" altLang="en-US" dirty="0"/>
              <a:t> transmission</a:t>
            </a:r>
          </a:p>
          <a:p>
            <a:pPr lvl="1"/>
            <a:r>
              <a:rPr lang="en-US" altLang="en-US" dirty="0"/>
              <a:t>11 case reports included</a:t>
            </a:r>
          </a:p>
          <a:p>
            <a:pPr lvl="1"/>
            <a:r>
              <a:rPr lang="en-US" altLang="en-US" dirty="0"/>
              <a:t>China (9 reports), Germany (1 case), Singapore (7 clusters)</a:t>
            </a:r>
          </a:p>
          <a:p>
            <a:pPr lvl="2"/>
            <a:r>
              <a:rPr lang="en-US" altLang="en-US" dirty="0"/>
              <a:t>German and Singapore cases occurred before widespread community transmission</a:t>
            </a:r>
          </a:p>
          <a:p>
            <a:r>
              <a:rPr lang="en-US" altLang="en-US" dirty="0" err="1"/>
              <a:t>Presymptomatic</a:t>
            </a:r>
            <a:r>
              <a:rPr lang="en-US" altLang="en-US" dirty="0"/>
              <a:t> patients were asymptomatic for 3 to 11 days after known exposure </a:t>
            </a:r>
          </a:p>
          <a:p>
            <a:r>
              <a:rPr lang="en-US" altLang="en-US" dirty="0"/>
              <a:t>Virus has been cultured from asymptomatic patients</a:t>
            </a:r>
          </a:p>
          <a:p>
            <a:r>
              <a:rPr lang="en-US" altLang="en-US" dirty="0"/>
              <a:t>Models suggest that the speed and extent of SARS-CoV-2 transmission cannot be accounted for solely by transmission from symptomatic persons</a:t>
            </a:r>
          </a:p>
        </p:txBody>
      </p:sp>
      <p:sp>
        <p:nvSpPr>
          <p:cNvPr id="5" name="Slide Number Placeholder 4">
            <a:extLst>
              <a:ext uri="{FF2B5EF4-FFF2-40B4-BE49-F238E27FC236}">
                <a16:creationId xmlns:a16="http://schemas.microsoft.com/office/drawing/2014/main" id="{FE693AA9-EABD-436F-A097-DF6354C93C55}"/>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28</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728683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3A246110-6868-4423-9617-47B6F8F57041}"/>
              </a:ext>
            </a:extLst>
          </p:cNvPr>
          <p:cNvSpPr>
            <a:spLocks noGrp="1" noChangeArrowheads="1"/>
          </p:cNvSpPr>
          <p:nvPr>
            <p:ph type="title"/>
          </p:nvPr>
        </p:nvSpPr>
        <p:spPr/>
        <p:txBody>
          <a:bodyPr/>
          <a:lstStyle/>
          <a:p>
            <a:r>
              <a:rPr lang="en-US" altLang="en-US"/>
              <a:t>Asymptomatic COVID-19 Transmission</a:t>
            </a:r>
          </a:p>
        </p:txBody>
      </p:sp>
      <p:sp>
        <p:nvSpPr>
          <p:cNvPr id="37891" name="Content Placeholder 2">
            <a:extLst>
              <a:ext uri="{FF2B5EF4-FFF2-40B4-BE49-F238E27FC236}">
                <a16:creationId xmlns:a16="http://schemas.microsoft.com/office/drawing/2014/main" id="{FF453FF6-E6DC-4D0D-9FA7-C2736EF5BB70}"/>
              </a:ext>
            </a:extLst>
          </p:cNvPr>
          <p:cNvSpPr>
            <a:spLocks noGrp="1" noChangeArrowheads="1"/>
          </p:cNvSpPr>
          <p:nvPr>
            <p:ph idx="1"/>
          </p:nvPr>
        </p:nvSpPr>
        <p:spPr/>
        <p:txBody>
          <a:bodyPr/>
          <a:lstStyle/>
          <a:p>
            <a:r>
              <a:rPr lang="en-US" altLang="en-US"/>
              <a:t>The existence of persons with asymptomatic SARS-CoV-2 infection who are capable of transmitting the virus to others has several implications. </a:t>
            </a:r>
          </a:p>
          <a:p>
            <a:pPr lvl="1"/>
            <a:r>
              <a:rPr lang="en-US" altLang="en-US"/>
              <a:t>First, the case-fatality rate for COVID-19 may be lower than currently estimated ratios </a:t>
            </a:r>
          </a:p>
          <a:p>
            <a:pPr lvl="1"/>
            <a:r>
              <a:rPr lang="en-US" altLang="en-US"/>
              <a:t>Second, transmission while asymptomatic reinforces the value of community interventions to slow the transmission of COVID-19. Knowing that asymptomatic transmission was a possibility, CDC recommended key interventions including physical distancing, use of cloth face coverings in public, and universal masking in healthcare facilities. </a:t>
            </a:r>
          </a:p>
          <a:p>
            <a:pPr lvl="1"/>
            <a:r>
              <a:rPr lang="en-US" altLang="en-US"/>
              <a:t>Third, asymptomatic transmission enhances the need to scale up the capacity for widespread testing and thorough contact tracing to detect asymptomatic infections, interrupt undetected transmission chains, and further bend the curve downward.</a:t>
            </a:r>
          </a:p>
          <a:p>
            <a:endParaRPr lang="en-US" altLang="en-US"/>
          </a:p>
        </p:txBody>
      </p:sp>
      <p:sp>
        <p:nvSpPr>
          <p:cNvPr id="5" name="Slide Number Placeholder 4">
            <a:extLst>
              <a:ext uri="{FF2B5EF4-FFF2-40B4-BE49-F238E27FC236}">
                <a16:creationId xmlns:a16="http://schemas.microsoft.com/office/drawing/2014/main" id="{EBD12854-DEC9-416C-A3AD-7C68F799E98C}"/>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29</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548092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4600A-41DD-4108-8425-554E656DCF90}"/>
              </a:ext>
            </a:extLst>
          </p:cNvPr>
          <p:cNvSpPr>
            <a:spLocks noGrp="1"/>
          </p:cNvSpPr>
          <p:nvPr>
            <p:ph type="title"/>
          </p:nvPr>
        </p:nvSpPr>
        <p:spPr/>
        <p:txBody>
          <a:bodyPr/>
          <a:lstStyle/>
          <a:p>
            <a:r>
              <a:rPr lang="en-US" altLang="en-US" dirty="0"/>
              <a:t>Pediatric Multisystem Inflammatory Syndrome</a:t>
            </a:r>
            <a:endParaRPr lang="en-US" dirty="0"/>
          </a:p>
        </p:txBody>
      </p:sp>
      <p:sp>
        <p:nvSpPr>
          <p:cNvPr id="4" name="Slide Number Placeholder 3">
            <a:extLst>
              <a:ext uri="{FF2B5EF4-FFF2-40B4-BE49-F238E27FC236}">
                <a16:creationId xmlns:a16="http://schemas.microsoft.com/office/drawing/2014/main" id="{D014685C-66E3-4041-A5E3-C2EBFD41FA21}"/>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846077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0F9C-097E-4C33-90D1-AE9A85882ABE}"/>
              </a:ext>
            </a:extLst>
          </p:cNvPr>
          <p:cNvSpPr>
            <a:spLocks noGrp="1"/>
          </p:cNvSpPr>
          <p:nvPr>
            <p:ph type="title"/>
          </p:nvPr>
        </p:nvSpPr>
        <p:spPr/>
        <p:txBody>
          <a:bodyPr/>
          <a:lstStyle/>
          <a:p>
            <a:r>
              <a:rPr lang="en-US" altLang="en-US" dirty="0"/>
              <a:t>Pediatric Multisystem Inflammatory Syndrome</a:t>
            </a:r>
            <a:endParaRPr lang="en-US" dirty="0"/>
          </a:p>
        </p:txBody>
      </p:sp>
      <p:sp>
        <p:nvSpPr>
          <p:cNvPr id="3" name="Content Placeholder 2">
            <a:extLst>
              <a:ext uri="{FF2B5EF4-FFF2-40B4-BE49-F238E27FC236}">
                <a16:creationId xmlns:a16="http://schemas.microsoft.com/office/drawing/2014/main" id="{2D671AAF-24D7-435F-A0CF-915DDEE05448}"/>
              </a:ext>
            </a:extLst>
          </p:cNvPr>
          <p:cNvSpPr>
            <a:spLocks noGrp="1"/>
          </p:cNvSpPr>
          <p:nvPr>
            <p:ph idx="1"/>
          </p:nvPr>
        </p:nvSpPr>
        <p:spPr/>
        <p:txBody>
          <a:bodyPr/>
          <a:lstStyle/>
          <a:p>
            <a:pPr marL="342900" indent="-342900">
              <a:buFont typeface="Arial" panose="020B0604020202020204" pitchFamily="34" charset="0"/>
              <a:buChar char="•"/>
            </a:pPr>
            <a:r>
              <a:rPr lang="en-US" dirty="0"/>
              <a:t>OHA has received its first report of a child with presumed pediatric multi-system inflammatory syndrome associated with COVID-19</a:t>
            </a:r>
          </a:p>
          <a:p>
            <a:pPr marL="1028700" lvl="1" indent="-342900"/>
            <a:r>
              <a:rPr lang="en-US" dirty="0"/>
              <a:t>This syndrome was first described in the United Kingdom and has since been reported in the United States</a:t>
            </a:r>
          </a:p>
          <a:p>
            <a:pPr marL="1028700" lvl="1" indent="-342900"/>
            <a:r>
              <a:rPr lang="en-US" dirty="0"/>
              <a:t>The symptoms associated with this illness can vary, and can include features similar to Kawasaki disease or toxic shock syndrome</a:t>
            </a:r>
          </a:p>
          <a:p>
            <a:pPr marL="1028700" lvl="1" indent="-342900"/>
            <a:r>
              <a:rPr lang="en-US" dirty="0"/>
              <a:t>The syndrome is thought to be a post-infectious response to past SARS-COV-2 infection</a:t>
            </a:r>
          </a:p>
          <a:p>
            <a:pPr marL="1028700" lvl="1" indent="-342900"/>
            <a:r>
              <a:rPr lang="en-US" dirty="0"/>
              <a:t>Children typically do not present with respiratory symptoms (e.g., cough, sore throat or congestion)</a:t>
            </a:r>
          </a:p>
          <a:p>
            <a:pPr marL="342900" indent="-342900">
              <a:buFont typeface="Arial" panose="020B0604020202020204" pitchFamily="34" charset="0"/>
              <a:buChar char="•"/>
            </a:pPr>
            <a:r>
              <a:rPr lang="en-US" dirty="0"/>
              <a:t>To date, the most commonly reported signs and symptoms have included:</a:t>
            </a:r>
          </a:p>
          <a:p>
            <a:pPr marL="1028700" lvl="1" indent="-342900"/>
            <a:r>
              <a:rPr lang="en-US" dirty="0"/>
              <a:t>Fever &gt;39 degrees C (102.2 F) for several days, hypotension and tachycardia, rash, bilateral conjunctivitis, gastrointestinal symptoms (abdominal pain, vomiting, diarrhea)</a:t>
            </a:r>
          </a:p>
          <a:p>
            <a:pPr marL="1028700" lvl="1" indent="-342900"/>
            <a:r>
              <a:rPr lang="en-US" dirty="0"/>
              <a:t>Notably, the SARS-COV-2 PCR test can be negative or positive; serology may be IgG positive.</a:t>
            </a:r>
          </a:p>
        </p:txBody>
      </p:sp>
      <p:sp>
        <p:nvSpPr>
          <p:cNvPr id="4" name="Slide Number Placeholder 3">
            <a:extLst>
              <a:ext uri="{FF2B5EF4-FFF2-40B4-BE49-F238E27FC236}">
                <a16:creationId xmlns:a16="http://schemas.microsoft.com/office/drawing/2014/main" id="{B3A5D293-2BD4-44AE-8EF4-8F2976E271E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33528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DB23507C-5A4D-4FBB-B8A5-925003AB1C93}"/>
              </a:ext>
            </a:extLst>
          </p:cNvPr>
          <p:cNvSpPr>
            <a:spLocks noGrp="1" noChangeArrowheads="1"/>
          </p:cNvSpPr>
          <p:nvPr>
            <p:ph type="title"/>
          </p:nvPr>
        </p:nvSpPr>
        <p:spPr/>
        <p:txBody>
          <a:bodyPr/>
          <a:lstStyle/>
          <a:p>
            <a:r>
              <a:rPr lang="en-US" altLang="en-US" dirty="0"/>
              <a:t>Pediatric Multisystem Inflammatory Syndrome</a:t>
            </a:r>
          </a:p>
        </p:txBody>
      </p:sp>
      <p:sp>
        <p:nvSpPr>
          <p:cNvPr id="43011" name="Content Placeholder 2">
            <a:extLst>
              <a:ext uri="{FF2B5EF4-FFF2-40B4-BE49-F238E27FC236}">
                <a16:creationId xmlns:a16="http://schemas.microsoft.com/office/drawing/2014/main" id="{705CED27-CC3E-4504-9D73-F041A9103D4F}"/>
              </a:ext>
            </a:extLst>
          </p:cNvPr>
          <p:cNvSpPr>
            <a:spLocks noGrp="1" noChangeArrowheads="1"/>
          </p:cNvSpPr>
          <p:nvPr>
            <p:ph idx="1"/>
          </p:nvPr>
        </p:nvSpPr>
        <p:spPr>
          <a:xfrm>
            <a:off x="1336964" y="997531"/>
            <a:ext cx="8873836" cy="5507182"/>
          </a:xfrm>
        </p:spPr>
        <p:txBody>
          <a:bodyPr>
            <a:normAutofit fontScale="92500" lnSpcReduction="10000"/>
          </a:bodyPr>
          <a:lstStyle/>
          <a:p>
            <a:r>
              <a:rPr lang="en-US" altLang="en-US" dirty="0"/>
              <a:t>OHA distributed a press release on 5/13 which can be found here: </a:t>
            </a:r>
            <a:r>
              <a:rPr lang="en-US" altLang="en-US" dirty="0">
                <a:hlinkClick r:id="rId3"/>
              </a:rPr>
              <a:t>https://www.oregon.gov/oha/ERD/Pages/OHA-announces-1st-case-of-COVID-19-linked-pediatric-condition.aspx</a:t>
            </a:r>
            <a:endParaRPr lang="en-US" altLang="en-US" dirty="0"/>
          </a:p>
          <a:p>
            <a:endParaRPr lang="en-US" altLang="en-US" dirty="0"/>
          </a:p>
          <a:p>
            <a:r>
              <a:rPr lang="en-US" altLang="en-US" dirty="0"/>
              <a:t>A Health Advisory Notice was distributed to Oregon health providers this morning.</a:t>
            </a:r>
          </a:p>
          <a:p>
            <a:endParaRPr lang="en-US" altLang="en-US" dirty="0"/>
          </a:p>
          <a:p>
            <a:r>
              <a:rPr lang="en-US" altLang="en-US" dirty="0"/>
              <a:t>OHA is actively working on a case definition and reporting requirements.  CDC is expected to release a case definition soon as well.</a:t>
            </a:r>
          </a:p>
          <a:p>
            <a:endParaRPr lang="en-US" altLang="en-US" dirty="0"/>
          </a:p>
          <a:p>
            <a:r>
              <a:rPr lang="en-US" altLang="en-US" i="1" dirty="0"/>
              <a:t>New York State case definition:</a:t>
            </a:r>
          </a:p>
          <a:p>
            <a:pPr lvl="1"/>
            <a:r>
              <a:rPr lang="en-US" altLang="en-US" dirty="0"/>
              <a:t>A child presenting with persistent fever, inflammation (e.g. neutrophilia, elevated C-reactive protein and lymphopenia) and evidence of single or multi-organ dysfunction (shock, cardiac, respiratory, renal, gastrointestinal or neurological disorder). </a:t>
            </a:r>
          </a:p>
          <a:p>
            <a:pPr lvl="1"/>
            <a:r>
              <a:rPr lang="en-US" altLang="en-US" dirty="0"/>
              <a:t>Exclusion of any other microbial cause, including bacterial sepsis, staphylococcal or streptococcal shock syndromes, and infections associated with myocarditis such as enterovirus. </a:t>
            </a:r>
          </a:p>
          <a:p>
            <a:r>
              <a:rPr lang="en-US" altLang="en-US" dirty="0"/>
              <a:t>.</a:t>
            </a:r>
          </a:p>
        </p:txBody>
      </p:sp>
      <p:sp>
        <p:nvSpPr>
          <p:cNvPr id="5" name="Slide Number Placeholder 4">
            <a:extLst>
              <a:ext uri="{FF2B5EF4-FFF2-40B4-BE49-F238E27FC236}">
                <a16:creationId xmlns:a16="http://schemas.microsoft.com/office/drawing/2014/main" id="{6070B67C-D79C-4635-BB21-A46528E832B5}"/>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32</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25716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B184EF15-4B88-492D-8E4B-DB1362495902}"/>
              </a:ext>
            </a:extLst>
          </p:cNvPr>
          <p:cNvSpPr>
            <a:spLocks noGrp="1" noChangeArrowheads="1"/>
          </p:cNvSpPr>
          <p:nvPr>
            <p:ph type="title"/>
          </p:nvPr>
        </p:nvSpPr>
        <p:spPr/>
        <p:txBody>
          <a:bodyPr/>
          <a:lstStyle/>
          <a:p>
            <a:r>
              <a:rPr lang="en-US" altLang="en-US"/>
              <a:t>Pediatric Multisystem Inflammatory Syndrome</a:t>
            </a:r>
          </a:p>
        </p:txBody>
      </p:sp>
      <p:sp>
        <p:nvSpPr>
          <p:cNvPr id="45059" name="Content Placeholder 2">
            <a:extLst>
              <a:ext uri="{FF2B5EF4-FFF2-40B4-BE49-F238E27FC236}">
                <a16:creationId xmlns:a16="http://schemas.microsoft.com/office/drawing/2014/main" id="{0E1B4884-7ABF-4B41-B95C-2C991C816392}"/>
              </a:ext>
            </a:extLst>
          </p:cNvPr>
          <p:cNvSpPr>
            <a:spLocks noGrp="1" noChangeArrowheads="1"/>
          </p:cNvSpPr>
          <p:nvPr>
            <p:ph idx="1"/>
          </p:nvPr>
        </p:nvSpPr>
        <p:spPr>
          <a:xfrm>
            <a:off x="1981200" y="1417638"/>
            <a:ext cx="8229600" cy="4297362"/>
          </a:xfrm>
        </p:spPr>
        <p:txBody>
          <a:bodyPr/>
          <a:lstStyle/>
          <a:p>
            <a:r>
              <a:rPr lang="en-US" altLang="en-US" b="1"/>
              <a:t>Follow-up:</a:t>
            </a:r>
            <a:r>
              <a:rPr lang="en-US" altLang="en-US"/>
              <a:t> Children with unexplained fever and evidence of inflammation (elevated C-reactive protein or white blood cell count) should be carefully followed to detect potential progression of disease.</a:t>
            </a:r>
          </a:p>
          <a:p>
            <a:r>
              <a:rPr lang="en-US" altLang="en-US" b="1"/>
              <a:t>Laboratory tests:</a:t>
            </a:r>
            <a:r>
              <a:rPr lang="en-US" altLang="en-US"/>
              <a:t> CBC with differential, C-reactive protein, erythrocyte sedimentation rate; D dimer and ferritin; liver function markers; and a cytokine panel. Children should have antibody testing in addition to PCR testing for SARS-CoV-2, since many children are antibody-positive even when PCR-negative.</a:t>
            </a:r>
          </a:p>
          <a:p>
            <a:r>
              <a:rPr lang="en-US" altLang="en-US" b="1"/>
              <a:t>Echocardiography:</a:t>
            </a:r>
            <a:r>
              <a:rPr lang="en-US" altLang="en-US"/>
              <a:t> Children with this syndrome should have serial echocardiograms including detailed assessment of the coronary arteries. Many to date have been found to have low heart function, and some have enlargement of the coronary arteries. Children with serious cardiac complications should be followed longer-term.</a:t>
            </a:r>
          </a:p>
          <a:p>
            <a:endParaRPr lang="en-US" altLang="en-US"/>
          </a:p>
        </p:txBody>
      </p:sp>
      <p:sp>
        <p:nvSpPr>
          <p:cNvPr id="5" name="Slide Number Placeholder 4">
            <a:extLst>
              <a:ext uri="{FF2B5EF4-FFF2-40B4-BE49-F238E27FC236}">
                <a16:creationId xmlns:a16="http://schemas.microsoft.com/office/drawing/2014/main" id="{EE70D658-C3E5-4D56-BBA0-ECF9E8ADAB1D}"/>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33</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468496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C0AA31F3-3E94-4DF3-96E9-14CF5BFC517E}"/>
              </a:ext>
            </a:extLst>
          </p:cNvPr>
          <p:cNvSpPr>
            <a:spLocks noGrp="1" noChangeArrowheads="1"/>
          </p:cNvSpPr>
          <p:nvPr>
            <p:ph type="title"/>
          </p:nvPr>
        </p:nvSpPr>
        <p:spPr/>
        <p:txBody>
          <a:bodyPr/>
          <a:lstStyle/>
          <a:p>
            <a:r>
              <a:rPr lang="en-US" altLang="en-US"/>
              <a:t>Pediatric Multisystem Inflammatory Syndrome</a:t>
            </a:r>
          </a:p>
        </p:txBody>
      </p:sp>
      <p:sp>
        <p:nvSpPr>
          <p:cNvPr id="46083" name="Content Placeholder 2">
            <a:extLst>
              <a:ext uri="{FF2B5EF4-FFF2-40B4-BE49-F238E27FC236}">
                <a16:creationId xmlns:a16="http://schemas.microsoft.com/office/drawing/2014/main" id="{9B197F26-F14C-4289-A944-61ADC8DC4164}"/>
              </a:ext>
            </a:extLst>
          </p:cNvPr>
          <p:cNvSpPr>
            <a:spLocks noGrp="1" noChangeArrowheads="1"/>
          </p:cNvSpPr>
          <p:nvPr>
            <p:ph idx="1"/>
          </p:nvPr>
        </p:nvSpPr>
        <p:spPr/>
        <p:txBody>
          <a:bodyPr>
            <a:normAutofit/>
          </a:bodyPr>
          <a:lstStyle/>
          <a:p>
            <a:r>
              <a:rPr lang="en-US" altLang="en-US" dirty="0"/>
              <a:t>Treatments have included anticoagulation, IV immunoglobulin, IL-1 or IL-6 blockade, and corticosteroids. Some children have only needed supportive care.</a:t>
            </a:r>
          </a:p>
          <a:p>
            <a:r>
              <a:rPr lang="en-US" altLang="en-US" dirty="0"/>
              <a:t>Take home points:</a:t>
            </a:r>
          </a:p>
          <a:p>
            <a:pPr lvl="1"/>
            <a:r>
              <a:rPr lang="en-US" altLang="en-US" dirty="0"/>
              <a:t>This is a rare syndrome</a:t>
            </a:r>
          </a:p>
          <a:p>
            <a:pPr lvl="1"/>
            <a:r>
              <a:rPr lang="en-US" altLang="en-US" dirty="0"/>
              <a:t>SARS-CoV-2 PCR may be positive or negative</a:t>
            </a:r>
          </a:p>
          <a:p>
            <a:pPr lvl="1"/>
            <a:r>
              <a:rPr lang="en-US" altLang="en-US" dirty="0"/>
              <a:t>If a child presents symptoms suggestive of this syndrome, we advise that healthcare providers immediately refer the patient to specialists in pediatric infectious disease, rheumatology, and critical care as clinically indicated.  Early diagnosis and treatment are critical.</a:t>
            </a:r>
          </a:p>
          <a:p>
            <a:pPr lvl="1"/>
            <a:r>
              <a:rPr lang="en-US" altLang="en-US" dirty="0"/>
              <a:t>We ask that providers report any suspected cases of pediatric multi-system inflammatory syndrome via OHA’s on-line reporting system: </a:t>
            </a:r>
            <a:r>
              <a:rPr lang="en-US" altLang="en-US" dirty="0">
                <a:hlinkClick r:id="rId2"/>
              </a:rPr>
              <a:t>www.healthoregon.org/howtoreport</a:t>
            </a:r>
            <a:r>
              <a:rPr lang="en-US" altLang="en-US" dirty="0"/>
              <a:t>, and click on “Online Morbidity Report”</a:t>
            </a:r>
          </a:p>
          <a:p>
            <a:pPr marL="457200" lvl="1" indent="0">
              <a:buNone/>
            </a:pPr>
            <a:endParaRPr lang="en-US" altLang="en-US" dirty="0"/>
          </a:p>
          <a:p>
            <a:pPr marL="457200" lvl="1" indent="0">
              <a:buNone/>
            </a:pPr>
            <a:r>
              <a:rPr lang="en-US" altLang="en-US" dirty="0"/>
              <a:t>Reference: </a:t>
            </a:r>
            <a:r>
              <a:rPr lang="en-US" dirty="0"/>
              <a:t>Hyperinflammatory shock in children during COVID-19 pandemic, Lancet, May 6, 2020: </a:t>
            </a:r>
            <a:r>
              <a:rPr lang="en-US" u="sng" dirty="0">
                <a:hlinkClick r:id="rId3"/>
              </a:rPr>
              <a:t>https://doi.org/10.1016/S0140-6736(20)31094-1</a:t>
            </a:r>
            <a:r>
              <a:rPr lang="en-US" dirty="0"/>
              <a:t> </a:t>
            </a:r>
            <a:endParaRPr lang="en-US" altLang="en-US" dirty="0"/>
          </a:p>
        </p:txBody>
      </p:sp>
      <p:sp>
        <p:nvSpPr>
          <p:cNvPr id="5" name="Slide Number Placeholder 4">
            <a:extLst>
              <a:ext uri="{FF2B5EF4-FFF2-40B4-BE49-F238E27FC236}">
                <a16:creationId xmlns:a16="http://schemas.microsoft.com/office/drawing/2014/main" id="{D3F6408A-63F0-483F-B26C-8EEFA48B5144}"/>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34</a:t>
            </a:fld>
            <a:endParaRPr kumimoji="0" lang="en-US" altLang="en-US" sz="1000" b="0" i="0" u="none" strike="noStrike" kern="1200" cap="none" spc="0" normalizeH="0" baseline="0" noProof="0" dirty="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459555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24600A-41DD-4108-8425-554E656DCF90}"/>
              </a:ext>
            </a:extLst>
          </p:cNvPr>
          <p:cNvSpPr>
            <a:spLocks noGrp="1"/>
          </p:cNvSpPr>
          <p:nvPr>
            <p:ph type="title"/>
          </p:nvPr>
        </p:nvSpPr>
        <p:spPr/>
        <p:txBody>
          <a:bodyPr/>
          <a:lstStyle/>
          <a:p>
            <a:r>
              <a:rPr lang="en-US" altLang="en-US" dirty="0"/>
              <a:t>Clinical Care Questions</a:t>
            </a:r>
            <a:endParaRPr lang="en-US" dirty="0"/>
          </a:p>
        </p:txBody>
      </p:sp>
      <p:sp>
        <p:nvSpPr>
          <p:cNvPr id="4" name="Slide Number Placeholder 3">
            <a:extLst>
              <a:ext uri="{FF2B5EF4-FFF2-40B4-BE49-F238E27FC236}">
                <a16:creationId xmlns:a16="http://schemas.microsoft.com/office/drawing/2014/main" id="{D014685C-66E3-4041-A5E3-C2EBFD41FA21}"/>
              </a:ext>
            </a:extLst>
          </p:cNvPr>
          <p:cNvSpPr>
            <a:spLocks noGrp="1"/>
          </p:cNvSpPr>
          <p:nvPr>
            <p:ph type="sldNum" sz="quarter" idx="4294967295"/>
          </p:nvPr>
        </p:nvSpPr>
        <p:spPr>
          <a:xfrm>
            <a:off x="11491913" y="6356350"/>
            <a:ext cx="70008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82584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9313C76A-315B-4309-B5B6-F72542CB9E5D}"/>
              </a:ext>
            </a:extLst>
          </p:cNvPr>
          <p:cNvSpPr>
            <a:spLocks noGrp="1" noChangeArrowheads="1"/>
          </p:cNvSpPr>
          <p:nvPr>
            <p:ph type="title"/>
          </p:nvPr>
        </p:nvSpPr>
        <p:spPr/>
        <p:txBody>
          <a:bodyPr/>
          <a:lstStyle/>
          <a:p>
            <a:r>
              <a:rPr lang="en-US" altLang="en-US"/>
              <a:t>Answers to Your Questions</a:t>
            </a:r>
          </a:p>
        </p:txBody>
      </p:sp>
      <p:sp>
        <p:nvSpPr>
          <p:cNvPr id="48131" name="Content Placeholder 2">
            <a:extLst>
              <a:ext uri="{FF2B5EF4-FFF2-40B4-BE49-F238E27FC236}">
                <a16:creationId xmlns:a16="http://schemas.microsoft.com/office/drawing/2014/main" id="{AE53BEBA-6AFC-4224-90D1-0B2EE995D41A}"/>
              </a:ext>
            </a:extLst>
          </p:cNvPr>
          <p:cNvSpPr>
            <a:spLocks noGrp="1" noChangeArrowheads="1"/>
          </p:cNvSpPr>
          <p:nvPr>
            <p:ph idx="1"/>
          </p:nvPr>
        </p:nvSpPr>
        <p:spPr>
          <a:xfrm>
            <a:off x="1981200" y="1219200"/>
            <a:ext cx="8229600" cy="4495800"/>
          </a:xfrm>
        </p:spPr>
        <p:txBody>
          <a:bodyPr/>
          <a:lstStyle/>
          <a:p>
            <a:r>
              <a:rPr lang="en-US" altLang="en-US" dirty="0"/>
              <a:t>What are general return to work guidelines?</a:t>
            </a:r>
          </a:p>
          <a:p>
            <a:pPr lvl="1"/>
            <a:r>
              <a:rPr lang="en-US" altLang="en-US" dirty="0"/>
              <a:t>People should be without fever or cough for 72 hours without using fever reducing medicines like aspirin or acetaminophen before returning to work or school. This applies to everyone, not just people that have been tested for COVID-19.</a:t>
            </a:r>
          </a:p>
          <a:p>
            <a:r>
              <a:rPr lang="en-US" altLang="en-US" dirty="0"/>
              <a:t>When can health care workers who are positive for COVID-19 by PCR without symptoms return to work?</a:t>
            </a:r>
          </a:p>
          <a:p>
            <a:pPr lvl="1"/>
            <a:r>
              <a:rPr lang="en-US" altLang="en-US" dirty="0"/>
              <a:t>Such employees should remain in isolation for 10 days after the positive PCR test before returning to work.</a:t>
            </a:r>
          </a:p>
          <a:p>
            <a:pPr lvl="1"/>
            <a:r>
              <a:rPr lang="en-US" altLang="en-US" dirty="0"/>
              <a:t>Same recommendation for asymptomatic COVID+ patients.</a:t>
            </a:r>
          </a:p>
          <a:p>
            <a:r>
              <a:rPr lang="en-US" altLang="en-US" dirty="0"/>
              <a:t>What do you recommend for individuals with no medical provider who become ill with </a:t>
            </a:r>
            <a:r>
              <a:rPr lang="en-US" altLang="en-US" dirty="0" err="1"/>
              <a:t>Covid</a:t>
            </a:r>
            <a:r>
              <a:rPr lang="en-US" altLang="en-US" dirty="0"/>
              <a:t>-like illness, especially those (with severe symptoms) who need to be referred for in-person urgent care?</a:t>
            </a:r>
          </a:p>
          <a:p>
            <a:pPr lvl="1"/>
            <a:r>
              <a:rPr lang="en-US" altLang="en-US" dirty="0"/>
              <a:t>Urgent Care, local ED, 211, OHSU COVID hotline, etc.</a:t>
            </a:r>
          </a:p>
        </p:txBody>
      </p:sp>
      <p:sp>
        <p:nvSpPr>
          <p:cNvPr id="5" name="Slide Number Placeholder 4">
            <a:extLst>
              <a:ext uri="{FF2B5EF4-FFF2-40B4-BE49-F238E27FC236}">
                <a16:creationId xmlns:a16="http://schemas.microsoft.com/office/drawing/2014/main" id="{396AA45F-F038-4AF6-B44C-21C6A7E4B170}"/>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36</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35661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9CA56A96-56E9-48A0-8831-49874A6756B1}"/>
              </a:ext>
            </a:extLst>
          </p:cNvPr>
          <p:cNvSpPr>
            <a:spLocks noGrp="1" noChangeArrowheads="1"/>
          </p:cNvSpPr>
          <p:nvPr>
            <p:ph type="title"/>
          </p:nvPr>
        </p:nvSpPr>
        <p:spPr/>
        <p:txBody>
          <a:bodyPr/>
          <a:lstStyle/>
          <a:p>
            <a:pPr algn="ctr"/>
            <a:r>
              <a:rPr lang="en-US" altLang="en-US" sz="3600"/>
              <a:t>Closing and Important Contact Info</a:t>
            </a:r>
          </a:p>
        </p:txBody>
      </p:sp>
      <p:sp>
        <p:nvSpPr>
          <p:cNvPr id="9219" name="Content Placeholder 2">
            <a:extLst>
              <a:ext uri="{FF2B5EF4-FFF2-40B4-BE49-F238E27FC236}">
                <a16:creationId xmlns:a16="http://schemas.microsoft.com/office/drawing/2014/main" id="{3B6C15D5-17D2-4596-BEAA-16B7B61E8E59}"/>
              </a:ext>
            </a:extLst>
          </p:cNvPr>
          <p:cNvSpPr>
            <a:spLocks noGrp="1" noChangeArrowheads="1"/>
          </p:cNvSpPr>
          <p:nvPr>
            <p:ph idx="1"/>
          </p:nvPr>
        </p:nvSpPr>
        <p:spPr/>
        <p:txBody>
          <a:bodyPr/>
          <a:lstStyle/>
          <a:p>
            <a:pPr>
              <a:defRPr/>
            </a:pPr>
            <a:endParaRPr lang="en-US" altLang="en-US" sz="2400" dirty="0"/>
          </a:p>
          <a:p>
            <a:pPr>
              <a:defRPr/>
            </a:pPr>
            <a:r>
              <a:rPr lang="en-US" altLang="en-US" sz="2400" dirty="0"/>
              <a:t>OHA Coronavirus Information for healthcare providers</a:t>
            </a:r>
          </a:p>
          <a:p>
            <a:pPr>
              <a:defRPr/>
            </a:pPr>
            <a:r>
              <a:rPr lang="en-US" altLang="en-US" sz="2400" dirty="0">
                <a:hlinkClick r:id="rId3"/>
              </a:rPr>
              <a:t>http://www.healthoregon.org/coronavirushcp</a:t>
            </a:r>
            <a:r>
              <a:rPr lang="en-US" altLang="en-US" sz="2400" dirty="0"/>
              <a:t> </a:t>
            </a:r>
          </a:p>
          <a:p>
            <a:pPr>
              <a:defRPr/>
            </a:pPr>
            <a:endParaRPr lang="en-US" altLang="en-US" sz="2400" dirty="0"/>
          </a:p>
          <a:p>
            <a:pPr>
              <a:defRPr/>
            </a:pPr>
            <a:endParaRPr lang="en-US" altLang="en-US" sz="2400" dirty="0"/>
          </a:p>
          <a:p>
            <a:pPr>
              <a:defRPr/>
            </a:pPr>
            <a:r>
              <a:rPr lang="en-US" altLang="en-US" sz="2400" dirty="0"/>
              <a:t>Email your COVID-19 questions here that you want us to address at future informational sessions (</a:t>
            </a:r>
            <a:r>
              <a:rPr lang="en-US" altLang="en-US" sz="2400" i="1" dirty="0"/>
              <a:t>do not expect an individual response and do not send PHI</a:t>
            </a:r>
            <a:r>
              <a:rPr lang="en-US" altLang="en-US" sz="2400" dirty="0"/>
              <a:t>):</a:t>
            </a:r>
          </a:p>
          <a:p>
            <a:pPr>
              <a:defRPr/>
            </a:pPr>
            <a:r>
              <a:rPr lang="en-US" altLang="en-US" sz="2400" dirty="0">
                <a:solidFill>
                  <a:schemeClr val="accent1">
                    <a:lumMod val="50000"/>
                  </a:schemeClr>
                </a:solidFill>
                <a:hlinkClick r:id="rId4"/>
              </a:rPr>
              <a:t>HealthCare.Provider@dhsoha.state.or.us</a:t>
            </a:r>
            <a:r>
              <a:rPr lang="en-US" altLang="en-US" sz="2400" dirty="0">
                <a:solidFill>
                  <a:schemeClr val="accent1">
                    <a:lumMod val="50000"/>
                  </a:schemeClr>
                </a:solidFill>
              </a:rPr>
              <a:t> </a:t>
            </a:r>
          </a:p>
        </p:txBody>
      </p:sp>
      <p:sp>
        <p:nvSpPr>
          <p:cNvPr id="5" name="Slide Number Placeholder 4">
            <a:extLst>
              <a:ext uri="{FF2B5EF4-FFF2-40B4-BE49-F238E27FC236}">
                <a16:creationId xmlns:a16="http://schemas.microsoft.com/office/drawing/2014/main" id="{D4ADC43C-14BF-48BB-BAA2-AE2FD815C078}"/>
              </a:ext>
            </a:extLst>
          </p:cNvPr>
          <p:cNvSpPr>
            <a:spLocks noGrp="1"/>
          </p:cNvSpPr>
          <p:nvPr>
            <p:ph type="sldNum" sz="quarter" idx="4294967295"/>
          </p:nvPr>
        </p:nvSpPr>
        <p:spPr bwMode="auto">
          <a:xfrm>
            <a:off x="304800" y="6477000"/>
            <a:ext cx="21336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1" fontAlgn="base" hangingPunct="1">
              <a:spcBef>
                <a:spcPct val="0"/>
              </a:spcBef>
              <a:spcAft>
                <a:spcPct val="0"/>
              </a:spcAft>
              <a:defRPr sz="1000" kern="1200">
                <a:solidFill>
                  <a:srgbClr val="005595"/>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47BC825-C6D2-4A5C-BB42-2B5B1DE14B0A}" type="slidenum">
              <a:rPr kumimoji="0" lang="en-US" altLang="en-US" sz="1000" b="0" i="0" u="none" strike="noStrike" kern="1200" cap="none" spc="0" normalizeH="0" baseline="0" noProof="0" smtClean="0">
                <a:ln>
                  <a:noFill/>
                </a:ln>
                <a:solidFill>
                  <a:srgbClr val="005595"/>
                </a:solidFill>
                <a:effectLst/>
                <a:uLnTx/>
                <a:uFillTx/>
                <a:latin typeface="Arial" panose="020B0604020202020204"/>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37</a:t>
            </a:fld>
            <a:endParaRPr kumimoji="0" lang="en-US" altLang="en-US" sz="1000" b="0" i="0" u="none" strike="noStrike" kern="1200" cap="none" spc="0" normalizeH="0" baseline="0" noProof="0">
              <a:ln>
                <a:noFill/>
              </a:ln>
              <a:solidFill>
                <a:srgbClr val="005595"/>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694396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001" y="365125"/>
            <a:ext cx="8444085" cy="1325563"/>
          </a:xfrm>
        </p:spPr>
        <p:txBody>
          <a:bodyPr/>
          <a:lstStyle/>
          <a:p>
            <a:r>
              <a:rPr lang="en-US" dirty="0"/>
              <a:t>Testing and Transmission of COVID19</a:t>
            </a:r>
          </a:p>
        </p:txBody>
      </p:sp>
      <p:sp>
        <p:nvSpPr>
          <p:cNvPr id="4" name="Text Box 3"/>
          <p:cNvSpPr txBox="1">
            <a:spLocks noChangeArrowheads="1"/>
          </p:cNvSpPr>
          <p:nvPr/>
        </p:nvSpPr>
        <p:spPr bwMode="auto">
          <a:xfrm>
            <a:off x="1663001" y="2031394"/>
            <a:ext cx="4749800"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charset="0"/>
                <a:ea typeface="ＭＳ Ｐゴシック" charset="0"/>
              </a:rPr>
              <a:t>Mark K. Slifka,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charset="0"/>
                <a:ea typeface="ＭＳ Ｐゴシック" charset="0"/>
              </a:rPr>
              <a:t>Professor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charset="0"/>
                <a:ea typeface="ＭＳ Ｐゴシック" charset="0"/>
              </a:rPr>
              <a:t>Division of Neuroscience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charset="0"/>
                <a:ea typeface="ＭＳ Ｐゴシック" charset="0"/>
              </a:rPr>
              <a:t>Oregon National Primate Research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charset="0"/>
                <a:ea typeface="ＭＳ Ｐゴシック" charset="0"/>
              </a:rPr>
              <a:t>Oregon Health &amp; Science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charset="0"/>
                <a:ea typeface="ＭＳ Ｐゴシック" charset="0"/>
              </a:rPr>
              <a:t>Beaverton, OR 97006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Times" charset="0"/>
                <a:ea typeface="ＭＳ Ｐゴシック" charset="0"/>
              </a:rPr>
              <a:t>Slifkam@ohsu.edu</a:t>
            </a:r>
            <a:endParaRPr kumimoji="0" lang="en-US" sz="2000" b="0"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5140829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F194-95FF-C046-9C72-647042049028}"/>
              </a:ext>
            </a:extLst>
          </p:cNvPr>
          <p:cNvSpPr>
            <a:spLocks noGrp="1"/>
          </p:cNvSpPr>
          <p:nvPr>
            <p:ph type="title"/>
          </p:nvPr>
        </p:nvSpPr>
        <p:spPr>
          <a:xfrm>
            <a:off x="4686965" y="281761"/>
            <a:ext cx="2984993" cy="487282"/>
          </a:xfrm>
        </p:spPr>
        <p:txBody>
          <a:bodyPr>
            <a:noAutofit/>
          </a:bodyPr>
          <a:lstStyle/>
          <a:p>
            <a:r>
              <a:rPr lang="en-US" dirty="0"/>
              <a:t>Overview</a:t>
            </a:r>
          </a:p>
        </p:txBody>
      </p:sp>
      <p:sp>
        <p:nvSpPr>
          <p:cNvPr id="3" name="Content Placeholder 2">
            <a:extLst>
              <a:ext uri="{FF2B5EF4-FFF2-40B4-BE49-F238E27FC236}">
                <a16:creationId xmlns:a16="http://schemas.microsoft.com/office/drawing/2014/main" id="{E603B408-518E-4C45-869A-8A58E12082A5}"/>
              </a:ext>
            </a:extLst>
          </p:cNvPr>
          <p:cNvSpPr>
            <a:spLocks noGrp="1"/>
          </p:cNvSpPr>
          <p:nvPr>
            <p:ph idx="1"/>
          </p:nvPr>
        </p:nvSpPr>
        <p:spPr>
          <a:xfrm>
            <a:off x="340393" y="1101293"/>
            <a:ext cx="11625769" cy="5162348"/>
          </a:xfrm>
        </p:spPr>
        <p:txBody>
          <a:bodyPr>
            <a:normAutofit/>
          </a:bodyPr>
          <a:lstStyle/>
          <a:p>
            <a:r>
              <a:rPr lang="en-US" sz="2400" dirty="0"/>
              <a:t>NP RT-PCR tests may have false-negative rates of &gt;30%</a:t>
            </a:r>
          </a:p>
          <a:p>
            <a:pPr lvl="1"/>
            <a:r>
              <a:rPr lang="en-US" sz="2000" dirty="0"/>
              <a:t>Important that OHA contact tracing strategy includes PCR+ confirmed as well as PCR- presumptive cases </a:t>
            </a:r>
          </a:p>
          <a:p>
            <a:pPr lvl="1"/>
            <a:endParaRPr lang="en-US" dirty="0"/>
          </a:p>
          <a:p>
            <a:r>
              <a:rPr lang="en-US" sz="2400" dirty="0"/>
              <a:t>Serology tests are in their infancy </a:t>
            </a:r>
            <a:r>
              <a:rPr lang="mr-IN" sz="2400" dirty="0"/>
              <a:t>–</a:t>
            </a:r>
            <a:r>
              <a:rPr lang="en-US" sz="2400" dirty="0"/>
              <a:t> but FDA just released evaluations of their </a:t>
            </a:r>
            <a:r>
              <a:rPr lang="en-US" sz="2400" b="1" dirty="0"/>
              <a:t>top</a:t>
            </a:r>
            <a:r>
              <a:rPr lang="en-US" sz="2400" dirty="0"/>
              <a:t> </a:t>
            </a:r>
            <a:r>
              <a:rPr lang="en-US" sz="2400" b="1" dirty="0"/>
              <a:t>12</a:t>
            </a:r>
          </a:p>
          <a:p>
            <a:pPr lvl="1"/>
            <a:r>
              <a:rPr lang="en-US" sz="2000" dirty="0"/>
              <a:t>Although many tests have a high false-positive rate, some of the latest results look promising</a:t>
            </a:r>
          </a:p>
          <a:p>
            <a:pPr lvl="1"/>
            <a:endParaRPr lang="en-US" dirty="0"/>
          </a:p>
          <a:p>
            <a:r>
              <a:rPr lang="en-US" sz="2400" dirty="0"/>
              <a:t>Asymptomatic transmission – what is the evidence to date?</a:t>
            </a:r>
          </a:p>
          <a:p>
            <a:pPr lvl="1"/>
            <a:r>
              <a:rPr lang="en-US" sz="2000" dirty="0"/>
              <a:t>Comparison of COVID-19 and SARS</a:t>
            </a:r>
          </a:p>
          <a:p>
            <a:pPr lvl="1"/>
            <a:endParaRPr lang="en-US" dirty="0"/>
          </a:p>
          <a:p>
            <a:r>
              <a:rPr lang="en-US" sz="2400" dirty="0"/>
              <a:t>Presymptomatic transmission appears 10-fold less efficient than post-symptom onset</a:t>
            </a:r>
          </a:p>
          <a:p>
            <a:pPr lvl="1"/>
            <a:r>
              <a:rPr lang="en-US" sz="2000" dirty="0"/>
              <a:t>Important for contact tracing , public health perception and upcoming action plans</a:t>
            </a:r>
          </a:p>
          <a:p>
            <a:pPr marL="457200" lvl="1" indent="0">
              <a:buNone/>
            </a:pPr>
            <a:endParaRPr lang="en-US" sz="2400" dirty="0"/>
          </a:p>
        </p:txBody>
      </p:sp>
    </p:spTree>
    <p:extLst>
      <p:ext uri="{BB962C8B-B14F-4D97-AF65-F5344CB8AC3E}">
        <p14:creationId xmlns:p14="http://schemas.microsoft.com/office/powerpoint/2010/main" val="32298400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F194-95FF-C046-9C72-647042049028}"/>
              </a:ext>
            </a:extLst>
          </p:cNvPr>
          <p:cNvSpPr>
            <a:spLocks noGrp="1"/>
          </p:cNvSpPr>
          <p:nvPr>
            <p:ph type="title"/>
          </p:nvPr>
        </p:nvSpPr>
        <p:spPr>
          <a:xfrm>
            <a:off x="518421" y="172967"/>
            <a:ext cx="7901062" cy="487282"/>
          </a:xfrm>
        </p:spPr>
        <p:txBody>
          <a:bodyPr>
            <a:normAutofit fontScale="90000"/>
          </a:bodyPr>
          <a:lstStyle/>
          <a:p>
            <a:r>
              <a:rPr lang="en-US" sz="3200" dirty="0"/>
              <a:t>Timeframe for PCR vs. serology testing for COVID-19</a:t>
            </a:r>
          </a:p>
        </p:txBody>
      </p:sp>
      <p:sp>
        <p:nvSpPr>
          <p:cNvPr id="5" name="TextBox 4">
            <a:extLst>
              <a:ext uri="{FF2B5EF4-FFF2-40B4-BE49-F238E27FC236}">
                <a16:creationId xmlns:a16="http://schemas.microsoft.com/office/drawing/2014/main" id="{F037694D-2177-1A45-AA08-614AB01CA3C0}"/>
              </a:ext>
            </a:extLst>
          </p:cNvPr>
          <p:cNvSpPr txBox="1"/>
          <p:nvPr/>
        </p:nvSpPr>
        <p:spPr>
          <a:xfrm>
            <a:off x="36663" y="6119336"/>
            <a:ext cx="896148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alibri"/>
                <a:ea typeface="+mn-ea"/>
                <a:cs typeface="+mn-cs"/>
              </a:rPr>
              <a:t>Nandini</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Sethuraman</a:t>
            </a:r>
            <a:r>
              <a:rPr kumimoji="0" lang="en-US" sz="2000" b="0" i="0" u="none" strike="noStrike" kern="1200" cap="none" spc="0" normalizeH="0" baseline="0" noProof="0" dirty="0">
                <a:ln>
                  <a:noFill/>
                </a:ln>
                <a:solidFill>
                  <a:prstClr val="black"/>
                </a:solidFill>
                <a:effectLst/>
                <a:uLnTx/>
                <a:uFillTx/>
                <a:latin typeface="Calibri"/>
                <a:ea typeface="+mn-ea"/>
                <a:cs typeface="+mn-cs"/>
              </a:rPr>
              <a:t> et al., Interpreting Diagnostic Tests for SARS-CoV-2. JAMA 2020</a:t>
            </a:r>
          </a:p>
        </p:txBody>
      </p:sp>
      <p:pic>
        <p:nvPicPr>
          <p:cNvPr id="10" name="Picture 9" descr="m_jvp200101f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76" y="727096"/>
            <a:ext cx="8238886" cy="5238304"/>
          </a:xfrm>
          <a:prstGeom prst="rect">
            <a:avLst/>
          </a:prstGeom>
        </p:spPr>
      </p:pic>
      <p:sp>
        <p:nvSpPr>
          <p:cNvPr id="3" name="Rectangle 2"/>
          <p:cNvSpPr/>
          <p:nvPr/>
        </p:nvSpPr>
        <p:spPr>
          <a:xfrm>
            <a:off x="4003534" y="2636762"/>
            <a:ext cx="4537627" cy="2056190"/>
          </a:xfrm>
          <a:prstGeom prst="rect">
            <a:avLst/>
          </a:prstGeom>
          <a:solidFill>
            <a:srgbClr val="FFFF00">
              <a:alpha val="32000"/>
            </a:srgb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6" name="Straight Arrow Connector 5"/>
          <p:cNvCxnSpPr/>
          <p:nvPr/>
        </p:nvCxnSpPr>
        <p:spPr>
          <a:xfrm flipV="1">
            <a:off x="7939437" y="1983618"/>
            <a:ext cx="964985" cy="8708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869849" y="641051"/>
            <a:ext cx="3285863" cy="64940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Infectious virus is unlikely to be found after the host mounts an antiviral antibody response.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 a study of 9 patients, detection of infectious virus was not observed after Day 8 after symptom onset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Wolfel</a:t>
            </a:r>
            <a:r>
              <a:rPr kumimoji="0" lang="en-US" sz="1800" b="0" i="0" u="none" strike="noStrike" kern="1200" cap="none" spc="0" normalizeH="0" baseline="0" noProof="0" dirty="0">
                <a:ln>
                  <a:noFill/>
                </a:ln>
                <a:solidFill>
                  <a:prstClr val="black"/>
                </a:solidFill>
                <a:effectLst/>
                <a:uLnTx/>
                <a:uFillTx/>
                <a:latin typeface="Calibri"/>
                <a:ea typeface="+mn-ea"/>
                <a:cs typeface="+mn-cs"/>
              </a:rPr>
              <a:t> et al.,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Virological</a:t>
            </a:r>
            <a:r>
              <a:rPr kumimoji="0" lang="en-US" sz="1800" b="0" i="0" u="none" strike="noStrike" kern="1200" cap="none" spc="0" normalizeH="0" baseline="0" noProof="0" dirty="0">
                <a:ln>
                  <a:noFill/>
                </a:ln>
                <a:solidFill>
                  <a:prstClr val="black"/>
                </a:solidFill>
                <a:effectLst/>
                <a:uLnTx/>
                <a:uFillTx/>
                <a:latin typeface="Calibri"/>
                <a:ea typeface="+mn-ea"/>
                <a:cs typeface="+mn-cs"/>
              </a:rPr>
              <a:t> assessment of hospitalized patients with COVID-2019, Nature 2020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That is in part why the “symptom-based strategy” of the Centers for Disease Control and Prevention (CDC) indicates that health care workers can return to work, if “at least 3 days (72 hours) have passed since recovery defined as resolution of fever without the use of fever-reducing medications and improvement in respiratory symptoms (e.g., cough, shortness of breath); and, at least 10 days have passed since symptoms first appeared.”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8" name="Straight Arrow Connector 7"/>
          <p:cNvCxnSpPr/>
          <p:nvPr/>
        </p:nvCxnSpPr>
        <p:spPr>
          <a:xfrm>
            <a:off x="10391002" y="3732861"/>
            <a:ext cx="0" cy="5069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64147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3712-4F46-1548-902E-DCF6D54556E9}"/>
              </a:ext>
            </a:extLst>
          </p:cNvPr>
          <p:cNvSpPr>
            <a:spLocks noGrp="1"/>
          </p:cNvSpPr>
          <p:nvPr>
            <p:ph type="title"/>
          </p:nvPr>
        </p:nvSpPr>
        <p:spPr>
          <a:xfrm>
            <a:off x="838200" y="365126"/>
            <a:ext cx="10515600" cy="623966"/>
          </a:xfrm>
        </p:spPr>
        <p:txBody>
          <a:bodyPr>
            <a:normAutofit/>
          </a:bodyPr>
          <a:lstStyle/>
          <a:p>
            <a:r>
              <a:rPr lang="en-US" sz="3200" dirty="0"/>
              <a:t>No test is perfect: PCR false-negatives, Serology false-positives</a:t>
            </a:r>
          </a:p>
        </p:txBody>
      </p:sp>
      <p:sp>
        <p:nvSpPr>
          <p:cNvPr id="3" name="Content Placeholder 2">
            <a:extLst>
              <a:ext uri="{FF2B5EF4-FFF2-40B4-BE49-F238E27FC236}">
                <a16:creationId xmlns:a16="http://schemas.microsoft.com/office/drawing/2014/main" id="{B17672D5-4B66-2D41-865D-48A33F737FC4}"/>
              </a:ext>
            </a:extLst>
          </p:cNvPr>
          <p:cNvSpPr>
            <a:spLocks noGrp="1"/>
          </p:cNvSpPr>
          <p:nvPr>
            <p:ph idx="1"/>
          </p:nvPr>
        </p:nvSpPr>
        <p:spPr>
          <a:xfrm>
            <a:off x="464050" y="1312763"/>
            <a:ext cx="11191398" cy="4699290"/>
          </a:xfrm>
        </p:spPr>
        <p:txBody>
          <a:bodyPr>
            <a:normAutofit/>
          </a:bodyPr>
          <a:lstStyle/>
          <a:p>
            <a:r>
              <a:rPr lang="en-US" sz="2000" dirty="0"/>
              <a:t>Case Report: A COVID-19 </a:t>
            </a:r>
            <a:r>
              <a:rPr lang="en-US" sz="2000" dirty="0" err="1"/>
              <a:t>pt</a:t>
            </a:r>
            <a:r>
              <a:rPr lang="en-US" sz="2000" dirty="0"/>
              <a:t> had 4 sequential pharyngeal swab RT-PCR tests that were negative despite presentation of symptoms including chills, fever and a CT chest scan demonstrating patchy ground-glass opacity upon admission. Case was confirmed by RT-PCR on the 5</a:t>
            </a:r>
            <a:r>
              <a:rPr lang="en-US" sz="2000" baseline="30000" dirty="0"/>
              <a:t>th</a:t>
            </a:r>
            <a:r>
              <a:rPr lang="en-US" sz="2000" dirty="0"/>
              <a:t> day after admission. </a:t>
            </a:r>
            <a:r>
              <a:rPr lang="en-US" sz="1600" dirty="0"/>
              <a:t>H. </a:t>
            </a:r>
            <a:r>
              <a:rPr lang="en-US" sz="1600" dirty="0" err="1"/>
              <a:t>Feng</a:t>
            </a:r>
            <a:r>
              <a:rPr lang="en-US" sz="1600" dirty="0"/>
              <a:t> </a:t>
            </a:r>
            <a:r>
              <a:rPr lang="en-US" sz="1600" i="1" dirty="0"/>
              <a:t>et al</a:t>
            </a:r>
            <a:r>
              <a:rPr lang="en-US" sz="1600" dirty="0"/>
              <a:t>., A case report of COVID-19 with false negative RT-PCR test: necessity of chest CT. </a:t>
            </a:r>
            <a:r>
              <a:rPr lang="en-US" sz="1600" i="1" dirty="0" err="1"/>
              <a:t>Jpn</a:t>
            </a:r>
            <a:r>
              <a:rPr lang="en-US" sz="1600" i="1" dirty="0"/>
              <a:t> J </a:t>
            </a:r>
            <a:r>
              <a:rPr lang="en-US" sz="1600" i="1" dirty="0" err="1"/>
              <a:t>Radiol</a:t>
            </a:r>
            <a:r>
              <a:rPr lang="en-US" sz="1600" dirty="0"/>
              <a:t>,  (2020)  </a:t>
            </a:r>
          </a:p>
          <a:p>
            <a:endParaRPr lang="en-US" sz="1600" dirty="0"/>
          </a:p>
          <a:p>
            <a:r>
              <a:rPr lang="en-US" sz="2000" dirty="0"/>
              <a:t>1,014 COVID-19 cases revealed that chest CT scans have higher sensitivity (</a:t>
            </a:r>
            <a:r>
              <a:rPr lang="en-US" sz="2000" b="1" dirty="0"/>
              <a:t>88%</a:t>
            </a:r>
            <a:r>
              <a:rPr lang="en-US" sz="2000" dirty="0"/>
              <a:t>) than RT-PCR (</a:t>
            </a:r>
            <a:r>
              <a:rPr lang="en-US" sz="2000" b="1" dirty="0"/>
              <a:t>59%</a:t>
            </a:r>
            <a:r>
              <a:rPr lang="en-US" sz="2000" dirty="0"/>
              <a:t>) for diagnosing suspected COVID-19 patients. </a:t>
            </a:r>
            <a:r>
              <a:rPr lang="en-US" sz="1600" dirty="0"/>
              <a:t>T. Ai</a:t>
            </a:r>
            <a:r>
              <a:rPr lang="en-US" sz="1600" i="1" dirty="0"/>
              <a:t> et al.</a:t>
            </a:r>
            <a:r>
              <a:rPr lang="en-US" sz="1600" dirty="0"/>
              <a:t>, Correlation of Chest CT and RT-PCR Testing in Coronavirus Disease 2019 (COVID-19) in China: A Report of 1014 Cases. </a:t>
            </a:r>
            <a:r>
              <a:rPr lang="en-US" sz="1600" i="1" dirty="0"/>
              <a:t>Radiology</a:t>
            </a:r>
            <a:r>
              <a:rPr lang="en-US" sz="1600" dirty="0"/>
              <a:t>, 200642 (2020)  </a:t>
            </a:r>
          </a:p>
          <a:p>
            <a:endParaRPr lang="en-US" sz="1600" dirty="0"/>
          </a:p>
          <a:p>
            <a:r>
              <a:rPr lang="en-US" sz="2000" dirty="0"/>
              <a:t>1,070 samples from 205 COVID-19 cases: BAL fluid (14 of 15; </a:t>
            </a:r>
            <a:r>
              <a:rPr lang="en-US" sz="2000" b="1" dirty="0"/>
              <a:t>93%</a:t>
            </a:r>
            <a:r>
              <a:rPr lang="en-US" sz="2000" dirty="0"/>
              <a:t>), sputum (72 of 104; </a:t>
            </a:r>
            <a:r>
              <a:rPr lang="en-US" sz="2000" b="1" dirty="0"/>
              <a:t>72%</a:t>
            </a:r>
            <a:r>
              <a:rPr lang="en-US" sz="2000" dirty="0"/>
              <a:t>), nasal swabs (5 of 8; </a:t>
            </a:r>
            <a:r>
              <a:rPr lang="en-US" sz="2000" b="1" dirty="0"/>
              <a:t>63%</a:t>
            </a:r>
            <a:r>
              <a:rPr lang="en-US" sz="2000" dirty="0"/>
              <a:t>), pharyngeal swabs (126 of 398; </a:t>
            </a:r>
            <a:r>
              <a:rPr lang="en-US" sz="2000" b="1" dirty="0"/>
              <a:t>32%</a:t>
            </a:r>
            <a:r>
              <a:rPr lang="en-US" sz="2000" dirty="0"/>
              <a:t>), feces (44 of 153</a:t>
            </a:r>
            <a:r>
              <a:rPr lang="en-US" sz="2000" b="1" dirty="0"/>
              <a:t>; 29%</a:t>
            </a:r>
            <a:r>
              <a:rPr lang="en-US" sz="2000" dirty="0"/>
              <a:t>), blood (3 of 307; </a:t>
            </a:r>
            <a:r>
              <a:rPr lang="en-US" sz="2000" b="1" dirty="0"/>
              <a:t>1%</a:t>
            </a:r>
            <a:r>
              <a:rPr lang="en-US" sz="2000" dirty="0"/>
              <a:t>), and urine (0/72; </a:t>
            </a:r>
            <a:r>
              <a:rPr lang="en-US" sz="2000" b="1" dirty="0"/>
              <a:t>0%</a:t>
            </a:r>
            <a:r>
              <a:rPr lang="en-US" sz="2000" dirty="0"/>
              <a:t>) tested positive. </a:t>
            </a:r>
            <a:r>
              <a:rPr lang="en-US" sz="1600" dirty="0"/>
              <a:t>W. Wang</a:t>
            </a:r>
            <a:r>
              <a:rPr lang="en-US" sz="1600" i="1" dirty="0"/>
              <a:t> et al.</a:t>
            </a:r>
            <a:r>
              <a:rPr lang="en-US" sz="1600" dirty="0"/>
              <a:t>, Detection of SARS-CoV-2 in Different Types of Clinical Specimens. </a:t>
            </a:r>
            <a:r>
              <a:rPr lang="en-US" sz="1600" i="1" dirty="0"/>
              <a:t>JAMA</a:t>
            </a:r>
            <a:r>
              <a:rPr lang="en-US" sz="1600" dirty="0"/>
              <a:t>,  (2020)  (See also Yang et al. Preprint, next slide)</a:t>
            </a:r>
          </a:p>
          <a:p>
            <a:endParaRPr lang="en-US" sz="1600" dirty="0"/>
          </a:p>
          <a:p>
            <a:pPr marL="0" indent="0">
              <a:buNone/>
            </a:pPr>
            <a:endParaRPr lang="en-US" sz="1600" dirty="0"/>
          </a:p>
        </p:txBody>
      </p:sp>
    </p:spTree>
    <p:extLst>
      <p:ext uri="{BB962C8B-B14F-4D97-AF65-F5344CB8AC3E}">
        <p14:creationId xmlns:p14="http://schemas.microsoft.com/office/powerpoint/2010/main" val="28107832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20-05-08 at 10.47.07 AM.png"/>
          <p:cNvPicPr>
            <a:picLocks noChangeAspect="1"/>
          </p:cNvPicPr>
          <p:nvPr/>
        </p:nvPicPr>
        <p:blipFill rotWithShape="1">
          <a:blip r:embed="rId2">
            <a:extLst>
              <a:ext uri="{28A0092B-C50C-407E-A947-70E740481C1C}">
                <a14:useLocalDpi xmlns:a14="http://schemas.microsoft.com/office/drawing/2010/main" val="0"/>
              </a:ext>
            </a:extLst>
          </a:blip>
          <a:srcRect r="13980" b="67820"/>
          <a:stretch/>
        </p:blipFill>
        <p:spPr>
          <a:xfrm>
            <a:off x="2131051" y="1268213"/>
            <a:ext cx="7657187" cy="2661738"/>
          </a:xfrm>
          <a:prstGeom prst="rect">
            <a:avLst/>
          </a:prstGeom>
          <a:ln>
            <a:solidFill>
              <a:schemeClr val="tx1"/>
            </a:solidFill>
          </a:ln>
        </p:spPr>
      </p:pic>
      <p:sp>
        <p:nvSpPr>
          <p:cNvPr id="7" name="TextBox 6"/>
          <p:cNvSpPr txBox="1"/>
          <p:nvPr/>
        </p:nvSpPr>
        <p:spPr>
          <a:xfrm>
            <a:off x="295059" y="5964873"/>
            <a:ext cx="117692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PREPRINT: Yang et al., Evaluating the accuracy of different respiratory specimens in the laboratory diagnosis and monitoring the viral shedding of 2019-nCoV infections.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3"/>
              </a:rPr>
              <a:t>https://www.medrxiv.org/content/10.1101/2020.02.11.20021493v2.full.pdf</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pic>
        <p:nvPicPr>
          <p:cNvPr id="8" name="Picture 7" descr="Screen Shot 2020-05-08 at 10.47.07 AM.png"/>
          <p:cNvPicPr>
            <a:picLocks noChangeAspect="1"/>
          </p:cNvPicPr>
          <p:nvPr/>
        </p:nvPicPr>
        <p:blipFill rotWithShape="1">
          <a:blip r:embed="rId2">
            <a:extLst>
              <a:ext uri="{28A0092B-C50C-407E-A947-70E740481C1C}">
                <a14:useLocalDpi xmlns:a14="http://schemas.microsoft.com/office/drawing/2010/main" val="0"/>
              </a:ext>
            </a:extLst>
          </a:blip>
          <a:srcRect t="47552" r="13980" b="33598"/>
          <a:stretch/>
        </p:blipFill>
        <p:spPr>
          <a:xfrm>
            <a:off x="2131051" y="3929949"/>
            <a:ext cx="7657187" cy="1559203"/>
          </a:xfrm>
          <a:prstGeom prst="rect">
            <a:avLst/>
          </a:prstGeom>
          <a:ln>
            <a:solidFill>
              <a:schemeClr val="tx1"/>
            </a:solidFill>
          </a:ln>
        </p:spPr>
      </p:pic>
      <p:sp>
        <p:nvSpPr>
          <p:cNvPr id="9" name="Title 1">
            <a:extLst>
              <a:ext uri="{FF2B5EF4-FFF2-40B4-BE49-F238E27FC236}">
                <a16:creationId xmlns:a16="http://schemas.microsoft.com/office/drawing/2014/main" id="{DFC63712-4F46-1548-902E-DCF6D54556E9}"/>
              </a:ext>
            </a:extLst>
          </p:cNvPr>
          <p:cNvSpPr>
            <a:spLocks noGrp="1"/>
          </p:cNvSpPr>
          <p:nvPr>
            <p:ph type="title"/>
          </p:nvPr>
        </p:nvSpPr>
        <p:spPr>
          <a:xfrm>
            <a:off x="838200" y="365126"/>
            <a:ext cx="10515600" cy="623966"/>
          </a:xfrm>
        </p:spPr>
        <p:txBody>
          <a:bodyPr>
            <a:normAutofit/>
          </a:bodyPr>
          <a:lstStyle/>
          <a:p>
            <a:r>
              <a:rPr lang="en-US" sz="3200" dirty="0"/>
              <a:t>No test is perfect: PCR false-negatives, Serology false-positives</a:t>
            </a:r>
          </a:p>
        </p:txBody>
      </p:sp>
    </p:spTree>
    <p:extLst>
      <p:ext uri="{BB962C8B-B14F-4D97-AF65-F5344CB8AC3E}">
        <p14:creationId xmlns:p14="http://schemas.microsoft.com/office/powerpoint/2010/main" val="33228739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3712-4F46-1548-902E-DCF6D54556E9}"/>
              </a:ext>
            </a:extLst>
          </p:cNvPr>
          <p:cNvSpPr>
            <a:spLocks noGrp="1"/>
          </p:cNvSpPr>
          <p:nvPr>
            <p:ph type="title"/>
          </p:nvPr>
        </p:nvSpPr>
        <p:spPr>
          <a:xfrm>
            <a:off x="838200" y="365126"/>
            <a:ext cx="10515600" cy="623966"/>
          </a:xfrm>
        </p:spPr>
        <p:txBody>
          <a:bodyPr>
            <a:normAutofit/>
          </a:bodyPr>
          <a:lstStyle/>
          <a:p>
            <a:r>
              <a:rPr lang="en-US" sz="3200" dirty="0"/>
              <a:t>No test is perfect: PCR false-negatives, Serology false-positives</a:t>
            </a:r>
          </a:p>
        </p:txBody>
      </p:sp>
      <p:sp>
        <p:nvSpPr>
          <p:cNvPr id="3" name="Content Placeholder 2">
            <a:extLst>
              <a:ext uri="{FF2B5EF4-FFF2-40B4-BE49-F238E27FC236}">
                <a16:creationId xmlns:a16="http://schemas.microsoft.com/office/drawing/2014/main" id="{B17672D5-4B66-2D41-865D-48A33F737FC4}"/>
              </a:ext>
            </a:extLst>
          </p:cNvPr>
          <p:cNvSpPr>
            <a:spLocks noGrp="1"/>
          </p:cNvSpPr>
          <p:nvPr>
            <p:ph idx="1"/>
          </p:nvPr>
        </p:nvSpPr>
        <p:spPr>
          <a:xfrm>
            <a:off x="213895" y="924671"/>
            <a:ext cx="11643893" cy="6026965"/>
          </a:xfrm>
        </p:spPr>
        <p:txBody>
          <a:bodyPr>
            <a:normAutofit fontScale="92500" lnSpcReduction="10000"/>
          </a:bodyPr>
          <a:lstStyle/>
          <a:p>
            <a:r>
              <a:rPr lang="en-US" sz="2600" dirty="0"/>
              <a:t>General Aspects of Serology</a:t>
            </a:r>
            <a:r>
              <a:rPr lang="en-US" sz="2000" dirty="0"/>
              <a:t>:</a:t>
            </a:r>
          </a:p>
          <a:p>
            <a:pPr lvl="1"/>
            <a:r>
              <a:rPr lang="en-US" sz="2200" dirty="0" err="1"/>
              <a:t>Serosurveys</a:t>
            </a:r>
            <a:r>
              <a:rPr lang="en-US" sz="2200" dirty="0"/>
              <a:t> can provide </a:t>
            </a:r>
            <a:r>
              <a:rPr lang="en-US" sz="2200" dirty="0" err="1"/>
              <a:t>seroconversion</a:t>
            </a:r>
            <a:r>
              <a:rPr lang="en-US" sz="2200" dirty="0"/>
              <a:t> rates/level of herd immunity</a:t>
            </a:r>
          </a:p>
          <a:p>
            <a:pPr lvl="1"/>
            <a:r>
              <a:rPr lang="en-US" sz="2200" dirty="0"/>
              <a:t>Antibody responses to RBD &amp; other viral proteins correlate with neutralizing titers</a:t>
            </a:r>
          </a:p>
          <a:p>
            <a:pPr lvl="1"/>
            <a:r>
              <a:rPr lang="en-US" sz="2200" dirty="0"/>
              <a:t>The protective threshold is unknown and there is no accepted Immune Correlate </a:t>
            </a:r>
          </a:p>
          <a:p>
            <a:pPr lvl="1"/>
            <a:r>
              <a:rPr lang="en-US" sz="2200" dirty="0"/>
              <a:t>Protection anticipated for 1-3 years, with some protection that may last decades (S. Perlman SARS data)</a:t>
            </a:r>
          </a:p>
          <a:p>
            <a:pPr marL="457200" lvl="1" indent="0">
              <a:buNone/>
            </a:pPr>
            <a:r>
              <a:rPr lang="en-US" sz="2200" dirty="0"/>
              <a:t> </a:t>
            </a:r>
          </a:p>
          <a:p>
            <a:r>
              <a:rPr lang="en-US" sz="2600" dirty="0"/>
              <a:t>FDA EUA (Emergency Use Authorization) List with manufacturer’s specifications</a:t>
            </a:r>
          </a:p>
          <a:p>
            <a:pPr marL="0" indent="0">
              <a:buNone/>
            </a:pPr>
            <a:r>
              <a:rPr lang="en-US" sz="2200" u="sng" dirty="0"/>
              <a:t>Manufacturer</a:t>
            </a:r>
            <a:r>
              <a:rPr lang="en-US" sz="2200" dirty="0"/>
              <a:t>		</a:t>
            </a:r>
            <a:r>
              <a:rPr lang="en-US" sz="2200" u="sng" dirty="0"/>
              <a:t>Sensitivity</a:t>
            </a:r>
            <a:r>
              <a:rPr lang="en-US" sz="2200" dirty="0"/>
              <a:t>	</a:t>
            </a:r>
            <a:r>
              <a:rPr lang="en-US" sz="2200" b="1" u="sng" dirty="0"/>
              <a:t>Specificity</a:t>
            </a:r>
            <a:r>
              <a:rPr lang="en-US" sz="2200" u="sng" dirty="0"/>
              <a:t> (</a:t>
            </a:r>
            <a:r>
              <a:rPr lang="en-US" sz="2200" i="1" u="sng" dirty="0"/>
              <a:t>n</a:t>
            </a:r>
            <a:r>
              <a:rPr lang="en-US" sz="2200" u="sng" dirty="0"/>
              <a:t>)</a:t>
            </a:r>
            <a:r>
              <a:rPr lang="en-US" sz="2200" dirty="0"/>
              <a:t>	</a:t>
            </a:r>
            <a:r>
              <a:rPr lang="en-US" sz="2200" u="sng" dirty="0"/>
              <a:t>NPV (5% SC)</a:t>
            </a:r>
            <a:r>
              <a:rPr lang="en-US" sz="2200" dirty="0"/>
              <a:t>	</a:t>
            </a:r>
            <a:r>
              <a:rPr lang="en-US" sz="2200" u="sng" dirty="0"/>
              <a:t>PPV (5% SC)</a:t>
            </a:r>
            <a:r>
              <a:rPr lang="en-US" sz="2200" dirty="0"/>
              <a:t>	</a:t>
            </a:r>
            <a:r>
              <a:rPr lang="en-US" sz="2200" b="1" u="sng" dirty="0"/>
              <a:t>PPV (2% SC)</a:t>
            </a:r>
          </a:p>
          <a:p>
            <a:pPr marL="0" indent="0">
              <a:buNone/>
            </a:pPr>
            <a:r>
              <a:rPr lang="en-US" sz="2200" dirty="0" err="1"/>
              <a:t>Cellex</a:t>
            </a:r>
            <a:r>
              <a:rPr lang="en-US" sz="2200" dirty="0"/>
              <a:t>			  94%		  96.0% (250)	  99.7%		  55%		  32%</a:t>
            </a:r>
          </a:p>
          <a:p>
            <a:pPr marL="0" indent="0">
              <a:buNone/>
            </a:pPr>
            <a:r>
              <a:rPr lang="en-US" sz="2200" dirty="0" err="1"/>
              <a:t>Autobio</a:t>
            </a:r>
            <a:r>
              <a:rPr lang="en-US" sz="2200" dirty="0"/>
              <a:t>			  86% 		  99.4% (312) 	  99%		  83%		  64%</a:t>
            </a:r>
          </a:p>
          <a:p>
            <a:pPr marL="0" indent="0">
              <a:buNone/>
            </a:pPr>
            <a:r>
              <a:rPr lang="en-US" sz="2200" dirty="0"/>
              <a:t>Abbot			100% 		  99.6% (1070) 	100%		  93%		  84%</a:t>
            </a:r>
          </a:p>
          <a:p>
            <a:pPr marL="0" indent="0">
              <a:buNone/>
            </a:pPr>
            <a:r>
              <a:rPr lang="en-US" sz="2200" dirty="0"/>
              <a:t>Roche			100%		  99.8% (5272)	100%		  97%		  91%</a:t>
            </a:r>
          </a:p>
          <a:p>
            <a:pPr marL="0" indent="0">
              <a:buNone/>
            </a:pPr>
            <a:r>
              <a:rPr lang="en-US" sz="2200" dirty="0"/>
              <a:t>EUROIMMUNE		  90%		100% (80)	  99.5%		100%		100%</a:t>
            </a:r>
          </a:p>
          <a:p>
            <a:pPr marL="0" indent="0">
              <a:buNone/>
            </a:pPr>
            <a:r>
              <a:rPr lang="en-US" sz="1900" dirty="0">
                <a:hlinkClick r:id="rId2"/>
              </a:rPr>
              <a:t>https://www.fda.gov/medical-devices/emergency-situations-medical-devices/eua-authorized-serology-test-performance</a:t>
            </a:r>
            <a:endParaRPr lang="en-US" sz="1900" dirty="0"/>
          </a:p>
          <a:p>
            <a:pPr marL="0" indent="0">
              <a:buNone/>
            </a:pPr>
            <a:r>
              <a:rPr lang="en-US" sz="1900" dirty="0">
                <a:solidFill>
                  <a:srgbClr val="000000"/>
                </a:solidFill>
                <a:hlinkClick r:id="rId3"/>
              </a:rPr>
              <a:t>Excel Calculator for determining PPV: </a:t>
            </a:r>
            <a:r>
              <a:rPr lang="en-US" sz="1900" dirty="0">
                <a:hlinkClick r:id="rId3"/>
              </a:rPr>
              <a:t>https://www.fda.gov/media/137612/download</a:t>
            </a:r>
            <a:endParaRPr lang="en-US" sz="1900" dirty="0"/>
          </a:p>
          <a:p>
            <a:pPr marL="0" indent="0">
              <a:buNone/>
            </a:pPr>
            <a:r>
              <a:rPr lang="en-US" sz="2200" dirty="0"/>
              <a:t>% SC = % Seroconversion rate for a particular population</a:t>
            </a:r>
          </a:p>
          <a:p>
            <a:pPr marL="0" indent="0">
              <a:buNone/>
            </a:pPr>
            <a:r>
              <a:rPr lang="en-US" sz="2200" dirty="0"/>
              <a:t>*Quest uses Abbot and EUROIMMUN tests</a:t>
            </a:r>
          </a:p>
        </p:txBody>
      </p:sp>
    </p:spTree>
    <p:extLst>
      <p:ext uri="{BB962C8B-B14F-4D97-AF65-F5344CB8AC3E}">
        <p14:creationId xmlns:p14="http://schemas.microsoft.com/office/powerpoint/2010/main" val="42325832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F194-95FF-C046-9C72-647042049028}"/>
              </a:ext>
            </a:extLst>
          </p:cNvPr>
          <p:cNvSpPr>
            <a:spLocks noGrp="1"/>
          </p:cNvSpPr>
          <p:nvPr>
            <p:ph type="title"/>
          </p:nvPr>
        </p:nvSpPr>
        <p:spPr>
          <a:xfrm>
            <a:off x="821025" y="2561079"/>
            <a:ext cx="10416839" cy="487282"/>
          </a:xfrm>
        </p:spPr>
        <p:txBody>
          <a:bodyPr>
            <a:noAutofit/>
          </a:bodyPr>
          <a:lstStyle/>
          <a:p>
            <a:pPr algn="ctr"/>
            <a:r>
              <a:rPr lang="en-US" sz="6600" dirty="0">
                <a:latin typeface="+mn-lt"/>
              </a:rPr>
              <a:t>Who is spreading COVID-19?</a:t>
            </a:r>
            <a:br>
              <a:rPr lang="en-US" sz="6600" dirty="0">
                <a:latin typeface="+mn-lt"/>
              </a:rPr>
            </a:br>
            <a:r>
              <a:rPr lang="en-US" sz="2800" dirty="0">
                <a:latin typeface="+mn-lt"/>
              </a:rPr>
              <a:t/>
            </a:r>
            <a:br>
              <a:rPr lang="en-US" sz="2800" dirty="0">
                <a:latin typeface="+mn-lt"/>
              </a:rPr>
            </a:br>
            <a:r>
              <a:rPr lang="en-US" dirty="0" err="1">
                <a:latin typeface="+mn-lt"/>
              </a:rPr>
              <a:t>Asymptomatics</a:t>
            </a:r>
            <a:r>
              <a:rPr lang="en-US" dirty="0">
                <a:latin typeface="+mn-lt"/>
              </a:rPr>
              <a:t>?</a:t>
            </a:r>
            <a:br>
              <a:rPr lang="en-US" dirty="0">
                <a:latin typeface="+mn-lt"/>
              </a:rPr>
            </a:br>
            <a:r>
              <a:rPr lang="en-US" dirty="0">
                <a:latin typeface="+mn-lt"/>
              </a:rPr>
              <a:t/>
            </a:r>
            <a:br>
              <a:rPr lang="en-US" dirty="0">
                <a:latin typeface="+mn-lt"/>
              </a:rPr>
            </a:br>
            <a:r>
              <a:rPr lang="en-US" dirty="0" err="1">
                <a:latin typeface="+mn-lt"/>
              </a:rPr>
              <a:t>Presymptomatics</a:t>
            </a:r>
            <a:r>
              <a:rPr lang="en-US" dirty="0">
                <a:latin typeface="+mn-lt"/>
              </a:rPr>
              <a:t>?</a:t>
            </a:r>
            <a:br>
              <a:rPr lang="en-US" dirty="0">
                <a:latin typeface="+mn-lt"/>
              </a:rPr>
            </a:br>
            <a:r>
              <a:rPr lang="en-US" dirty="0">
                <a:latin typeface="+mn-lt"/>
              </a:rPr>
              <a:t/>
            </a:r>
            <a:br>
              <a:rPr lang="en-US" dirty="0">
                <a:latin typeface="+mn-lt"/>
              </a:rPr>
            </a:br>
            <a:r>
              <a:rPr lang="en-US" dirty="0">
                <a:latin typeface="+mn-lt"/>
              </a:rPr>
              <a:t>Post-symptom onset?</a:t>
            </a:r>
            <a:br>
              <a:rPr lang="en-US" dirty="0">
                <a:latin typeface="+mn-lt"/>
              </a:rPr>
            </a:br>
            <a:endParaRPr lang="en-US" dirty="0">
              <a:latin typeface="+mn-lt"/>
            </a:endParaRPr>
          </a:p>
        </p:txBody>
      </p:sp>
      <p:sp>
        <p:nvSpPr>
          <p:cNvPr id="3" name="TextBox 2">
            <a:extLst>
              <a:ext uri="{FF2B5EF4-FFF2-40B4-BE49-F238E27FC236}">
                <a16:creationId xmlns:a16="http://schemas.microsoft.com/office/drawing/2014/main" id="{4D133206-1CA1-E344-A699-7ADC536FA2ED}"/>
              </a:ext>
            </a:extLst>
          </p:cNvPr>
          <p:cNvSpPr txBox="1"/>
          <p:nvPr/>
        </p:nvSpPr>
        <p:spPr>
          <a:xfrm>
            <a:off x="501927" y="5103303"/>
            <a:ext cx="11488638"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Note: Most people do not transmit COVID-19 efficiently to others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t>
            </a:r>
            <a:r>
              <a:rPr kumimoji="0" lang="en-US" sz="1800" b="0" i="1" u="none" strike="noStrike" kern="1200" cap="none" spc="0" normalizeH="0" baseline="0" noProof="0" dirty="0">
                <a:ln>
                  <a:noFill/>
                </a:ln>
                <a:solidFill>
                  <a:prstClr val="black"/>
                </a:solidFill>
                <a:effectLst/>
                <a:uLnTx/>
                <a:uFillTx/>
                <a:latin typeface="Calibri"/>
                <a:ea typeface="+mn-ea"/>
                <a:cs typeface="+mn-cs"/>
              </a:rPr>
              <a:t>The distribution of individual R values was highly over-dispersed, with </a:t>
            </a:r>
            <a:r>
              <a:rPr kumimoji="0" lang="en-US" sz="1800" b="0" i="1" u="sng" strike="noStrike" kern="1200" cap="none" spc="0" normalizeH="0" baseline="0" noProof="0" dirty="0">
                <a:ln>
                  <a:noFill/>
                </a:ln>
                <a:solidFill>
                  <a:prstClr val="black"/>
                </a:solidFill>
                <a:effectLst/>
                <a:uLnTx/>
                <a:uFillTx/>
                <a:latin typeface="Calibri"/>
                <a:ea typeface="+mn-ea"/>
                <a:cs typeface="+mn-cs"/>
              </a:rPr>
              <a:t>80% of infections being caused by 8·9% (95% CI 3·5–10·8) of cases…</a:t>
            </a:r>
            <a:r>
              <a:rPr kumimoji="0" lang="en-US" sz="1800" b="0" i="1"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Bi </a:t>
            </a:r>
            <a:r>
              <a:rPr kumimoji="0" lang="en-US" sz="1800" b="0" i="1" u="none" strike="noStrike" kern="1200" cap="none" spc="0" normalizeH="0" baseline="0" noProof="0" dirty="0">
                <a:ln>
                  <a:noFill/>
                </a:ln>
                <a:solidFill>
                  <a:prstClr val="black"/>
                </a:solidFill>
                <a:effectLst/>
                <a:uLnTx/>
                <a:uFillTx/>
                <a:latin typeface="Calibri"/>
                <a:ea typeface="+mn-ea"/>
                <a:cs typeface="+mn-cs"/>
              </a:rPr>
              <a:t>et al., </a:t>
            </a:r>
            <a:r>
              <a:rPr kumimoji="0" lang="en-US" sz="1800" b="0" i="0" u="none" strike="noStrike" kern="1200" cap="none" spc="0" normalizeH="0" baseline="0" noProof="0" dirty="0">
                <a:ln>
                  <a:noFill/>
                </a:ln>
                <a:solidFill>
                  <a:prstClr val="black"/>
                </a:solidFill>
                <a:effectLst/>
                <a:uLnTx/>
                <a:uFillTx/>
                <a:latin typeface="Calibri"/>
                <a:ea typeface="+mn-ea"/>
                <a:cs typeface="+mn-cs"/>
              </a:rPr>
              <a:t>Epidemiology and transmission of COVID-19 in 391 cases and 1286 of their close contacts in Shenzhen, China: a retrospective cohort study. Lancet Infect Dis 2020</a:t>
            </a:r>
          </a:p>
        </p:txBody>
      </p:sp>
    </p:spTree>
    <p:extLst>
      <p:ext uri="{BB962C8B-B14F-4D97-AF65-F5344CB8AC3E}">
        <p14:creationId xmlns:p14="http://schemas.microsoft.com/office/powerpoint/2010/main" val="5159641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F194-95FF-C046-9C72-647042049028}"/>
              </a:ext>
            </a:extLst>
          </p:cNvPr>
          <p:cNvSpPr>
            <a:spLocks noGrp="1"/>
          </p:cNvSpPr>
          <p:nvPr>
            <p:ph type="title"/>
          </p:nvPr>
        </p:nvSpPr>
        <p:spPr>
          <a:xfrm>
            <a:off x="2409986" y="403871"/>
            <a:ext cx="7342046" cy="487282"/>
          </a:xfrm>
        </p:spPr>
        <p:txBody>
          <a:bodyPr>
            <a:noAutofit/>
          </a:bodyPr>
          <a:lstStyle/>
          <a:p>
            <a:r>
              <a:rPr lang="en-US" sz="3200" dirty="0">
                <a:latin typeface="+mn-lt"/>
              </a:rPr>
              <a:t>Asymptomatic spread of COVID-19 or SARS</a:t>
            </a:r>
          </a:p>
        </p:txBody>
      </p:sp>
      <p:sp>
        <p:nvSpPr>
          <p:cNvPr id="3" name="Content Placeholder 2">
            <a:extLst>
              <a:ext uri="{FF2B5EF4-FFF2-40B4-BE49-F238E27FC236}">
                <a16:creationId xmlns:a16="http://schemas.microsoft.com/office/drawing/2014/main" id="{E603B408-518E-4C45-869A-8A58E12082A5}"/>
              </a:ext>
            </a:extLst>
          </p:cNvPr>
          <p:cNvSpPr>
            <a:spLocks noGrp="1"/>
          </p:cNvSpPr>
          <p:nvPr>
            <p:ph idx="1"/>
          </p:nvPr>
        </p:nvSpPr>
        <p:spPr>
          <a:xfrm>
            <a:off x="286568" y="1081618"/>
            <a:ext cx="11721021" cy="5640087"/>
          </a:xfrm>
        </p:spPr>
        <p:txBody>
          <a:bodyPr>
            <a:normAutofit/>
          </a:bodyPr>
          <a:lstStyle/>
          <a:p>
            <a:r>
              <a:rPr lang="en-US" sz="2400" u="sng" dirty="0"/>
              <a:t>COVID-19</a:t>
            </a:r>
            <a:r>
              <a:rPr lang="en-US" sz="2400" dirty="0"/>
              <a:t>: A study of 24 asymptomatic cases of COVID-19 found that only one asymptomatic carrier transmitted the virus to another person </a:t>
            </a:r>
          </a:p>
          <a:p>
            <a:pPr marL="0" indent="0">
              <a:buNone/>
            </a:pPr>
            <a:r>
              <a:rPr lang="en-US" sz="1800" dirty="0"/>
              <a:t>Hu Z, Song C, </a:t>
            </a:r>
            <a:r>
              <a:rPr lang="en-US" sz="1800" dirty="0" err="1"/>
              <a:t>Xu</a:t>
            </a:r>
            <a:r>
              <a:rPr lang="en-US" sz="1800" dirty="0"/>
              <a:t> C et al. Clinical characteristics of 24 asymptomatic infections with COVID-19 screened among close contacts in Nanjing, China. </a:t>
            </a:r>
            <a:r>
              <a:rPr lang="en-US" sz="1800" i="1" dirty="0" err="1"/>
              <a:t>Sci</a:t>
            </a:r>
            <a:r>
              <a:rPr lang="en-US" sz="1800" i="1" dirty="0"/>
              <a:t> China Life Sci</a:t>
            </a:r>
            <a:r>
              <a:rPr lang="en-US" sz="1800" dirty="0"/>
              <a:t>. 2020 </a:t>
            </a:r>
          </a:p>
          <a:p>
            <a:pPr marL="0" indent="0">
              <a:buNone/>
            </a:pPr>
            <a:endParaRPr lang="en-US" sz="1800" dirty="0"/>
          </a:p>
          <a:p>
            <a:r>
              <a:rPr lang="en-US" sz="2400" u="sng" dirty="0"/>
              <a:t>SARS</a:t>
            </a:r>
            <a:r>
              <a:rPr lang="en-US" sz="2400" dirty="0"/>
              <a:t>: Of 669 close contacts to symptomatic SARS patients, 101 (15.1%) developed symptoms whereas when 363 others had close contact to SARS patients during the incubation period (i.e. </a:t>
            </a:r>
            <a:r>
              <a:rPr lang="en-US" sz="2400" dirty="0" err="1"/>
              <a:t>presymptomatic</a:t>
            </a:r>
            <a:r>
              <a:rPr lang="en-US" sz="2400" dirty="0"/>
              <a:t>), none (0%) developed symptoms </a:t>
            </a:r>
          </a:p>
          <a:p>
            <a:pPr marL="0" indent="0">
              <a:buNone/>
            </a:pPr>
            <a:r>
              <a:rPr lang="en-US" sz="1800" dirty="0" err="1"/>
              <a:t>Zeng</a:t>
            </a:r>
            <a:r>
              <a:rPr lang="en-US" sz="1800" dirty="0"/>
              <a:t> G, </a:t>
            </a:r>
            <a:r>
              <a:rPr lang="en-US" sz="1800" dirty="0" err="1"/>
              <a:t>Xie</a:t>
            </a:r>
            <a:r>
              <a:rPr lang="en-US" sz="1800" dirty="0"/>
              <a:t> SY, Li Q, </a:t>
            </a:r>
            <a:r>
              <a:rPr lang="en-US" sz="1800" dirty="0" err="1"/>
              <a:t>Ou</a:t>
            </a:r>
            <a:r>
              <a:rPr lang="en-US" sz="1800" dirty="0"/>
              <a:t> JM. Infectivity of severe acute respiratory syndrome during its incubation period. </a:t>
            </a:r>
            <a:r>
              <a:rPr lang="en-US" sz="1800" i="1" dirty="0"/>
              <a:t>Biomed Environ Sci</a:t>
            </a:r>
            <a:r>
              <a:rPr lang="en-US" sz="1800" dirty="0"/>
              <a:t>. 2009;22(6):502-10 </a:t>
            </a:r>
          </a:p>
          <a:p>
            <a:endParaRPr lang="en-US" sz="1800" dirty="0"/>
          </a:p>
          <a:p>
            <a:r>
              <a:rPr lang="en-US" sz="2400" dirty="0"/>
              <a:t>Although several case reports of asymptomatic/presymptomatic spread have been published, these do not provide context in terms of what proportion of transmissions occur by these groups.  The data provided here indicates that neither SARS-CoV-2 nor the closely related coronavirus, SARS-</a:t>
            </a:r>
            <a:r>
              <a:rPr lang="en-US" sz="2400" dirty="0" err="1"/>
              <a:t>CoV</a:t>
            </a:r>
            <a:r>
              <a:rPr lang="en-US" sz="2400" dirty="0"/>
              <a:t>, are efficiently spread by asymptomatic carriers</a:t>
            </a:r>
          </a:p>
        </p:txBody>
      </p:sp>
    </p:spTree>
    <p:extLst>
      <p:ext uri="{BB962C8B-B14F-4D97-AF65-F5344CB8AC3E}">
        <p14:creationId xmlns:p14="http://schemas.microsoft.com/office/powerpoint/2010/main" val="30088210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03B408-518E-4C45-869A-8A58E12082A5}"/>
              </a:ext>
            </a:extLst>
          </p:cNvPr>
          <p:cNvSpPr>
            <a:spLocks noGrp="1"/>
          </p:cNvSpPr>
          <p:nvPr>
            <p:ph idx="1"/>
          </p:nvPr>
        </p:nvSpPr>
        <p:spPr>
          <a:xfrm>
            <a:off x="181155" y="1306378"/>
            <a:ext cx="11815853" cy="3338187"/>
          </a:xfrm>
        </p:spPr>
        <p:txBody>
          <a:bodyPr/>
          <a:lstStyle/>
          <a:p>
            <a:r>
              <a:rPr lang="en-US" sz="2400" dirty="0"/>
              <a:t>“</a:t>
            </a:r>
            <a:r>
              <a:rPr lang="en-US" sz="2400" dirty="0" err="1"/>
              <a:t>Presymptomatic</a:t>
            </a:r>
            <a:r>
              <a:rPr lang="en-US" sz="2400" dirty="0"/>
              <a:t> SARS-CoV-2 Infections and Transmission in a Skilled Nursing Facility</a:t>
            </a:r>
            <a:r>
              <a:rPr lang="en-US" sz="2000" dirty="0"/>
              <a:t>”</a:t>
            </a:r>
          </a:p>
          <a:p>
            <a:endParaRPr lang="en-US" sz="2000" dirty="0"/>
          </a:p>
          <a:p>
            <a:pPr lvl="1"/>
            <a:r>
              <a:rPr lang="en-US" dirty="0"/>
              <a:t>NEJM paper in which the outbreak was caused by a worker who came to work on two different days </a:t>
            </a:r>
            <a:r>
              <a:rPr lang="en-US" i="1" dirty="0"/>
              <a:t>after symptom onset</a:t>
            </a:r>
          </a:p>
          <a:p>
            <a:pPr lvl="1"/>
            <a:endParaRPr lang="en-US" dirty="0"/>
          </a:p>
          <a:p>
            <a:pPr lvl="1"/>
            <a:r>
              <a:rPr lang="en-US" dirty="0"/>
              <a:t>Note: “</a:t>
            </a:r>
            <a:r>
              <a:rPr lang="en-US" i="1" dirty="0"/>
              <a:t>Although </a:t>
            </a:r>
            <a:r>
              <a:rPr lang="en-US" i="1" u="sng" dirty="0"/>
              <a:t>we are unable to quantify the contributions of asymptomatic and </a:t>
            </a:r>
            <a:r>
              <a:rPr lang="en-US" i="1" u="sng" dirty="0" err="1"/>
              <a:t>presymptomatic</a:t>
            </a:r>
            <a:r>
              <a:rPr lang="en-US" i="1" u="sng" dirty="0"/>
              <a:t> residents to transmission of SARS-CoV-2 in this facility</a:t>
            </a:r>
            <a:r>
              <a:rPr lang="en-US" i="1" dirty="0"/>
              <a:t>, evidence suggests that these residents had the potential for substantial viral shedding</a:t>
            </a:r>
            <a:r>
              <a:rPr lang="en-US" dirty="0"/>
              <a:t>.” M.M. Aarons et al., NEJM 2020</a:t>
            </a:r>
          </a:p>
          <a:p>
            <a:endParaRPr lang="en-US" dirty="0"/>
          </a:p>
        </p:txBody>
      </p:sp>
      <p:sp>
        <p:nvSpPr>
          <p:cNvPr id="5" name="Title 1">
            <a:extLst>
              <a:ext uri="{FF2B5EF4-FFF2-40B4-BE49-F238E27FC236}">
                <a16:creationId xmlns:a16="http://schemas.microsoft.com/office/drawing/2014/main" id="{FC61F194-95FF-C046-9C72-647042049028}"/>
              </a:ext>
            </a:extLst>
          </p:cNvPr>
          <p:cNvSpPr txBox="1">
            <a:spLocks/>
          </p:cNvSpPr>
          <p:nvPr/>
        </p:nvSpPr>
        <p:spPr>
          <a:xfrm>
            <a:off x="1003443" y="265604"/>
            <a:ext cx="9579553" cy="4872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mj-ea"/>
                <a:cs typeface="+mj-cs"/>
              </a:rPr>
              <a:t>Presymptomatic spread of COVID-19 has raised concerns</a:t>
            </a:r>
            <a:endParaRPr kumimoji="0" lang="en-US" sz="32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27277814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F194-95FF-C046-9C72-647042049028}"/>
              </a:ext>
            </a:extLst>
          </p:cNvPr>
          <p:cNvSpPr>
            <a:spLocks noGrp="1"/>
          </p:cNvSpPr>
          <p:nvPr>
            <p:ph type="title"/>
          </p:nvPr>
        </p:nvSpPr>
        <p:spPr>
          <a:xfrm>
            <a:off x="1003443" y="265604"/>
            <a:ext cx="9579553" cy="487282"/>
          </a:xfrm>
        </p:spPr>
        <p:txBody>
          <a:bodyPr>
            <a:noAutofit/>
          </a:bodyPr>
          <a:lstStyle/>
          <a:p>
            <a:r>
              <a:rPr lang="en-US" sz="3200" dirty="0">
                <a:latin typeface="+mn-lt"/>
              </a:rPr>
              <a:t>Presymptomatic spread of COVID-19 has raised concerns</a:t>
            </a:r>
          </a:p>
        </p:txBody>
      </p:sp>
      <p:sp>
        <p:nvSpPr>
          <p:cNvPr id="3" name="Content Placeholder 2">
            <a:extLst>
              <a:ext uri="{FF2B5EF4-FFF2-40B4-BE49-F238E27FC236}">
                <a16:creationId xmlns:a16="http://schemas.microsoft.com/office/drawing/2014/main" id="{E603B408-518E-4C45-869A-8A58E12082A5}"/>
              </a:ext>
            </a:extLst>
          </p:cNvPr>
          <p:cNvSpPr>
            <a:spLocks noGrp="1"/>
          </p:cNvSpPr>
          <p:nvPr>
            <p:ph idx="1"/>
          </p:nvPr>
        </p:nvSpPr>
        <p:spPr>
          <a:xfrm>
            <a:off x="181155" y="883053"/>
            <a:ext cx="12010845" cy="3338187"/>
          </a:xfrm>
        </p:spPr>
        <p:txBody>
          <a:bodyPr>
            <a:noAutofit/>
          </a:bodyPr>
          <a:lstStyle/>
          <a:p>
            <a:r>
              <a:rPr lang="en-US" sz="2400" u="sng" dirty="0"/>
              <a:t>44% Presymptomatic Transmission </a:t>
            </a:r>
            <a:r>
              <a:rPr lang="en-US" sz="2400" dirty="0"/>
              <a:t>(note: this is a prediction based on a mathematical model) </a:t>
            </a:r>
          </a:p>
          <a:p>
            <a:pPr marL="0" indent="0">
              <a:buNone/>
            </a:pPr>
            <a:r>
              <a:rPr lang="en-US" sz="2000" dirty="0"/>
              <a:t>X. He</a:t>
            </a:r>
            <a:r>
              <a:rPr lang="en-US" sz="2000" i="1" dirty="0"/>
              <a:t> et al.</a:t>
            </a:r>
            <a:r>
              <a:rPr lang="en-US" sz="2000" dirty="0"/>
              <a:t>, Temporal dynamics in viral shedding and transmissibility of COVID-19. </a:t>
            </a:r>
            <a:r>
              <a:rPr lang="en-US" sz="2000" i="1" dirty="0"/>
              <a:t>Nat Med</a:t>
            </a:r>
            <a:r>
              <a:rPr lang="en-US" sz="2000" dirty="0"/>
              <a:t>,  (2020). </a:t>
            </a:r>
          </a:p>
          <a:p>
            <a:pPr>
              <a:buFontTx/>
              <a:buChar char="-"/>
            </a:pPr>
            <a:r>
              <a:rPr lang="en-US" sz="1800" dirty="0"/>
              <a:t>Based on 77 transmission pairs</a:t>
            </a:r>
          </a:p>
          <a:p>
            <a:pPr>
              <a:buFontTx/>
              <a:buChar char="-"/>
            </a:pPr>
            <a:r>
              <a:rPr lang="en-US" sz="1800" dirty="0"/>
              <a:t>Indirect modeling analysis based on secondary sources: Several potential issues with study design, statistics, data interpretation, and mathematical model. </a:t>
            </a:r>
          </a:p>
          <a:p>
            <a:pPr marL="0" indent="0">
              <a:buNone/>
            </a:pPr>
            <a:endParaRPr lang="en-US" sz="800" dirty="0"/>
          </a:p>
          <a:p>
            <a:r>
              <a:rPr lang="en-US" sz="2400" u="sng" dirty="0"/>
              <a:t>12.6% </a:t>
            </a:r>
            <a:r>
              <a:rPr lang="en-US" sz="2400" u="sng" dirty="0" err="1"/>
              <a:t>Presymptomatic</a:t>
            </a:r>
            <a:r>
              <a:rPr lang="en-US" sz="2400" u="sng" dirty="0"/>
              <a:t> Transmission</a:t>
            </a:r>
            <a:r>
              <a:rPr lang="en-US" sz="2400" dirty="0"/>
              <a:t> </a:t>
            </a:r>
          </a:p>
          <a:p>
            <a:pPr marL="0" indent="0">
              <a:buNone/>
            </a:pPr>
            <a:r>
              <a:rPr lang="en-US" sz="2000" dirty="0"/>
              <a:t> Z. Du</a:t>
            </a:r>
            <a:r>
              <a:rPr lang="en-US" sz="2000" i="1" dirty="0"/>
              <a:t> et al.</a:t>
            </a:r>
            <a:r>
              <a:rPr lang="en-US" sz="2000" dirty="0"/>
              <a:t>, Serial Interval of COVID-19 among Publicly Reported Confirmed Cases. </a:t>
            </a:r>
            <a:r>
              <a:rPr lang="en-US" sz="2000" i="1" dirty="0" err="1"/>
              <a:t>Emerg</a:t>
            </a:r>
            <a:r>
              <a:rPr lang="en-US" sz="2000" i="1" dirty="0"/>
              <a:t> Infect Dis</a:t>
            </a:r>
            <a:r>
              <a:rPr lang="en-US" sz="2000" dirty="0"/>
              <a:t> </a:t>
            </a:r>
            <a:r>
              <a:rPr lang="en-US" sz="2000" b="1" dirty="0"/>
              <a:t>26</a:t>
            </a:r>
            <a:r>
              <a:rPr lang="en-US" sz="2000" dirty="0"/>
              <a:t>,  (2020). </a:t>
            </a:r>
          </a:p>
          <a:p>
            <a:pPr>
              <a:buFontTx/>
              <a:buChar char="-"/>
            </a:pPr>
            <a:r>
              <a:rPr lang="en-US" sz="1800" dirty="0"/>
              <a:t>Based on 468 confirmed COVID-19 cases</a:t>
            </a:r>
          </a:p>
          <a:p>
            <a:pPr>
              <a:buFontTx/>
              <a:buChar char="-"/>
            </a:pPr>
            <a:r>
              <a:rPr lang="en-US" sz="1800" dirty="0"/>
              <a:t>Indirect analysis of reliable secondary sources: Based on data from 18 Provincial Centers for Disease Control and Prevention</a:t>
            </a:r>
          </a:p>
          <a:p>
            <a:pPr marL="0" indent="0">
              <a:buNone/>
            </a:pPr>
            <a:endParaRPr lang="en-US" sz="800" dirty="0"/>
          </a:p>
          <a:p>
            <a:r>
              <a:rPr lang="en-US" sz="2400" u="sng" dirty="0"/>
              <a:t>6.4% </a:t>
            </a:r>
            <a:r>
              <a:rPr lang="en-US" sz="2400" u="sng" dirty="0" err="1"/>
              <a:t>Presymptomatic</a:t>
            </a:r>
            <a:r>
              <a:rPr lang="en-US" sz="2400" u="sng" dirty="0"/>
              <a:t> Transmission</a:t>
            </a:r>
            <a:r>
              <a:rPr lang="en-US" sz="2400" dirty="0"/>
              <a:t>  </a:t>
            </a:r>
          </a:p>
          <a:p>
            <a:pPr marL="0" indent="0">
              <a:buNone/>
            </a:pPr>
            <a:r>
              <a:rPr lang="en-US" sz="2000" dirty="0"/>
              <a:t>W. E. Wei</a:t>
            </a:r>
            <a:r>
              <a:rPr lang="en-US" sz="2000" i="1" dirty="0"/>
              <a:t> et al.</a:t>
            </a:r>
            <a:r>
              <a:rPr lang="en-US" sz="2000" dirty="0"/>
              <a:t>, </a:t>
            </a:r>
            <a:r>
              <a:rPr lang="en-US" sz="2000" dirty="0" err="1"/>
              <a:t>Presymptomatic</a:t>
            </a:r>
            <a:r>
              <a:rPr lang="en-US" sz="2000" dirty="0"/>
              <a:t> Transmission of SARS-CoV-2 - Singapore, January 23-March 16, 2020. </a:t>
            </a:r>
            <a:r>
              <a:rPr lang="en-US" sz="2000" i="1" dirty="0"/>
              <a:t>MMWR </a:t>
            </a:r>
            <a:r>
              <a:rPr lang="en-US" sz="2000" i="1" dirty="0" err="1"/>
              <a:t>Morb</a:t>
            </a:r>
            <a:r>
              <a:rPr lang="en-US" sz="2000" i="1" dirty="0"/>
              <a:t> Mortal </a:t>
            </a:r>
            <a:r>
              <a:rPr lang="en-US" sz="2000" i="1" dirty="0" err="1"/>
              <a:t>Wkly</a:t>
            </a:r>
            <a:r>
              <a:rPr lang="en-US" sz="2000" i="1" dirty="0"/>
              <a:t> Rep</a:t>
            </a:r>
            <a:r>
              <a:rPr lang="en-US" sz="2000" dirty="0"/>
              <a:t> </a:t>
            </a:r>
            <a:r>
              <a:rPr lang="en-US" sz="2000" b="1" dirty="0"/>
              <a:t>69</a:t>
            </a:r>
            <a:r>
              <a:rPr lang="en-US" sz="2000" dirty="0"/>
              <a:t>, 411-415 (2020). </a:t>
            </a:r>
          </a:p>
          <a:p>
            <a:pPr>
              <a:buFontTx/>
              <a:buChar char="-"/>
            </a:pPr>
            <a:r>
              <a:rPr lang="en-US" sz="1800" dirty="0"/>
              <a:t>Based on 157 locally acquired COVID-19 cases</a:t>
            </a:r>
          </a:p>
          <a:p>
            <a:pPr>
              <a:buFontTx/>
              <a:buChar char="-"/>
            </a:pPr>
            <a:r>
              <a:rPr lang="en-US" sz="1800" dirty="0"/>
              <a:t>Direct evidence-based contact tracing: shows transmission is 10-fold to 20-fold less efficient prior to disease onset</a:t>
            </a:r>
          </a:p>
        </p:txBody>
      </p:sp>
    </p:spTree>
    <p:extLst>
      <p:ext uri="{BB962C8B-B14F-4D97-AF65-F5344CB8AC3E}">
        <p14:creationId xmlns:p14="http://schemas.microsoft.com/office/powerpoint/2010/main" val="34737144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83133" y="-436933"/>
            <a:ext cx="11360800" cy="1551600"/>
          </a:xfrm>
          <a:prstGeom prst="rect">
            <a:avLst/>
          </a:prstGeom>
        </p:spPr>
        <p:txBody>
          <a:bodyPr spcFirstLastPara="1" wrap="square" lIns="121900" tIns="121900" rIns="121900" bIns="121900" anchor="b" anchorCtr="0">
            <a:noAutofit/>
          </a:bodyPr>
          <a:lstStyle/>
          <a:p>
            <a:r>
              <a:rPr lang="en" sz="5333"/>
              <a:t>Alluvium Mobile Health Team</a:t>
            </a:r>
            <a:endParaRPr sz="5333"/>
          </a:p>
        </p:txBody>
      </p:sp>
      <p:sp>
        <p:nvSpPr>
          <p:cNvPr id="55" name="Google Shape;55;p13"/>
          <p:cNvSpPr txBox="1">
            <a:spLocks noGrp="1"/>
          </p:cNvSpPr>
          <p:nvPr>
            <p:ph type="subTitle" idx="1"/>
          </p:nvPr>
        </p:nvSpPr>
        <p:spPr>
          <a:xfrm>
            <a:off x="167933" y="5298633"/>
            <a:ext cx="11360800" cy="1399600"/>
          </a:xfrm>
          <a:prstGeom prst="rect">
            <a:avLst/>
          </a:prstGeom>
          <a:ln>
            <a:noFill/>
          </a:ln>
        </p:spPr>
        <p:txBody>
          <a:bodyPr spcFirstLastPara="1" wrap="square" lIns="121900" tIns="121900" rIns="121900" bIns="121900" anchor="t" anchorCtr="0">
            <a:noAutofit/>
          </a:bodyPr>
          <a:lstStyle/>
          <a:p>
            <a:pPr marL="0" indent="0"/>
            <a:endParaRPr b="1">
              <a:solidFill>
                <a:schemeClr val="dk1"/>
              </a:solidFill>
            </a:endParaRPr>
          </a:p>
          <a:p>
            <a:pPr marL="0" indent="0"/>
            <a:r>
              <a:rPr lang="en" b="1">
                <a:solidFill>
                  <a:schemeClr val="dk1"/>
                </a:solidFill>
              </a:rPr>
              <a:t>Lara Knudsen, MD - </a:t>
            </a:r>
            <a:r>
              <a:rPr lang="en" b="1" u="sng">
                <a:solidFill>
                  <a:schemeClr val="dk1"/>
                </a:solidFill>
                <a:hlinkClick r:id="rId4"/>
              </a:rPr>
              <a:t>lara@alluv.org</a:t>
            </a:r>
            <a:r>
              <a:rPr lang="en" b="1">
                <a:solidFill>
                  <a:schemeClr val="dk1"/>
                </a:solidFill>
              </a:rPr>
              <a:t>, 971-599-1002</a:t>
            </a:r>
            <a:endParaRPr b="1">
              <a:solidFill>
                <a:schemeClr val="dk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u="sng" dirty="0">
                <a:hlinkClick r:id="rId2"/>
              </a:rPr>
              <a:t>oregonechonetwork.org</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20925" y="1447800"/>
            <a:ext cx="7550149" cy="4425950"/>
          </a:xfrm>
          <a:prstGeom prst="rect">
            <a:avLst/>
          </a:prstGeom>
        </p:spPr>
      </p:pic>
    </p:spTree>
    <p:extLst>
      <p:ext uri="{BB962C8B-B14F-4D97-AF65-F5344CB8AC3E}">
        <p14:creationId xmlns:p14="http://schemas.microsoft.com/office/powerpoint/2010/main" val="33051493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258" y="1323311"/>
            <a:ext cx="7593107" cy="863351"/>
          </a:xfrm>
        </p:spPr>
        <p:txBody>
          <a:bodyPr anchor="ctr">
            <a:normAutofit/>
          </a:bodyPr>
          <a:lstStyle/>
          <a:p>
            <a:r>
              <a:rPr lang="en-US" sz="4400" i="1" dirty="0"/>
              <a:t>“All Teach, All Learn”</a:t>
            </a:r>
          </a:p>
        </p:txBody>
      </p:sp>
      <p:sp>
        <p:nvSpPr>
          <p:cNvPr id="3" name="Content Placeholder 2"/>
          <p:cNvSpPr>
            <a:spLocks noGrp="1"/>
          </p:cNvSpPr>
          <p:nvPr>
            <p:ph idx="1"/>
          </p:nvPr>
        </p:nvSpPr>
        <p:spPr>
          <a:xfrm>
            <a:off x="1855285" y="2360978"/>
            <a:ext cx="7593107" cy="1981200"/>
          </a:xfrm>
        </p:spPr>
        <p:txBody>
          <a:bodyPr>
            <a:noAutofit/>
          </a:bodyPr>
          <a:lstStyle/>
          <a:p>
            <a:pPr marL="342900" indent="-342900">
              <a:buFont typeface="Arial" panose="020B0604020202020204" pitchFamily="34" charset="0"/>
              <a:buChar char="•"/>
            </a:pPr>
            <a:r>
              <a:rPr lang="en-US" sz="2800" dirty="0">
                <a:solidFill>
                  <a:schemeClr val="tx2"/>
                </a:solidFill>
              </a:rPr>
              <a:t>Clinicians learn from specialists</a:t>
            </a:r>
          </a:p>
          <a:p>
            <a:pPr marL="342900" indent="-342900">
              <a:buFont typeface="Arial" panose="020B0604020202020204" pitchFamily="34" charset="0"/>
              <a:buChar char="•"/>
            </a:pPr>
            <a:r>
              <a:rPr lang="en-US" sz="2800" dirty="0">
                <a:solidFill>
                  <a:schemeClr val="tx2"/>
                </a:solidFill>
              </a:rPr>
              <a:t>Clinicians learn from each other</a:t>
            </a:r>
          </a:p>
          <a:p>
            <a:pPr marL="342900" indent="-342900">
              <a:buFont typeface="Arial" panose="020B0604020202020204" pitchFamily="34" charset="0"/>
              <a:buChar char="•"/>
            </a:pPr>
            <a:r>
              <a:rPr lang="en-US" sz="2800" dirty="0">
                <a:solidFill>
                  <a:schemeClr val="tx2"/>
                </a:solidFill>
              </a:rPr>
              <a:t>Specialists learn from practicing clinicians</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94799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2.xml><?xml version="1.0" encoding="utf-8"?>
<a:theme xmlns:a="http://schemas.openxmlformats.org/drawingml/2006/main" name="1_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3.xml><?xml version="1.0" encoding="utf-8"?>
<a:theme xmlns:a="http://schemas.openxmlformats.org/drawingml/2006/main" name="2_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4.xml><?xml version="1.0" encoding="utf-8"?>
<a:theme xmlns:a="http://schemas.openxmlformats.org/drawingml/2006/main" name="White Slide, No Logo">
  <a:themeElements>
    <a:clrScheme name="Custom 11">
      <a:dk1>
        <a:srgbClr val="585E60"/>
      </a:dk1>
      <a:lt1>
        <a:sysClr val="window" lastClr="FFFFFF"/>
      </a:lt1>
      <a:dk2>
        <a:srgbClr val="585E60"/>
      </a:dk2>
      <a:lt2>
        <a:srgbClr val="FFFFFF"/>
      </a:lt2>
      <a:accent1>
        <a:srgbClr val="2E93D5"/>
      </a:accent1>
      <a:accent2>
        <a:srgbClr val="0E61B0"/>
      </a:accent2>
      <a:accent3>
        <a:srgbClr val="002776"/>
      </a:accent3>
      <a:accent4>
        <a:srgbClr val="0B4984"/>
      </a:accent4>
      <a:accent5>
        <a:srgbClr val="2E93D5"/>
      </a:accent5>
      <a:accent6>
        <a:srgbClr val="0E61B0"/>
      </a:accent6>
      <a:hlink>
        <a:srgbClr val="2E93D5"/>
      </a:hlink>
      <a:folHlink>
        <a:srgbClr val="0E61B0"/>
      </a:folHlink>
    </a:clrScheme>
    <a:fontScheme name="Office 2">
      <a:majorFont>
        <a:latin typeface="Lato"/>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Noto"/>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0737_ECO_PPT_Template_R3_02ed" id="{1DE38C30-AA5E-E84F-8A30-0F9EFD673B7C}" vid="{14C5F9DE-3ACA-FF40-B86B-AF936CE58500}"/>
    </a:ext>
  </a:extLst>
</a:theme>
</file>

<file path=ppt/theme/theme6.xml><?xml version="1.0" encoding="utf-8"?>
<a:theme xmlns:a="http://schemas.openxmlformats.org/drawingml/2006/main" name="1_White Slide, No Logo">
  <a:themeElements>
    <a:clrScheme name="Custom 12">
      <a:dk1>
        <a:srgbClr val="585E60"/>
      </a:dk1>
      <a:lt1>
        <a:sysClr val="window" lastClr="FFFFFF"/>
      </a:lt1>
      <a:dk2>
        <a:srgbClr val="585E60"/>
      </a:dk2>
      <a:lt2>
        <a:srgbClr val="FFFFFF"/>
      </a:lt2>
      <a:accent1>
        <a:srgbClr val="2E93D5"/>
      </a:accent1>
      <a:accent2>
        <a:srgbClr val="0E61B0"/>
      </a:accent2>
      <a:accent3>
        <a:srgbClr val="002776"/>
      </a:accent3>
      <a:accent4>
        <a:srgbClr val="0B4984"/>
      </a:accent4>
      <a:accent5>
        <a:srgbClr val="2E93D5"/>
      </a:accent5>
      <a:accent6>
        <a:srgbClr val="0E61B0"/>
      </a:accent6>
      <a:hlink>
        <a:srgbClr val="2E93D5"/>
      </a:hlink>
      <a:folHlink>
        <a:srgbClr val="0E61B0"/>
      </a:folHlink>
    </a:clrScheme>
    <a:fontScheme name="Office 2">
      <a:majorFont>
        <a:latin typeface="Lato"/>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Noto"/>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Gray Slide with Logo">
  <a:themeElements>
    <a:clrScheme name="OHSU Cool Blues Powerpoint ">
      <a:dk1>
        <a:srgbClr val="354952"/>
      </a:dk1>
      <a:lt1>
        <a:sysClr val="window" lastClr="FFFFFF"/>
      </a:lt1>
      <a:dk2>
        <a:srgbClr val="354952"/>
      </a:dk2>
      <a:lt2>
        <a:srgbClr val="FFFFFF"/>
      </a:lt2>
      <a:accent1>
        <a:srgbClr val="2E93D5"/>
      </a:accent1>
      <a:accent2>
        <a:srgbClr val="0E61B0"/>
      </a:accent2>
      <a:accent3>
        <a:srgbClr val="2E93D5"/>
      </a:accent3>
      <a:accent4>
        <a:srgbClr val="0E61B0"/>
      </a:accent4>
      <a:accent5>
        <a:srgbClr val="2E93D5"/>
      </a:accent5>
      <a:accent6>
        <a:srgbClr val="0E61B0"/>
      </a:accent6>
      <a:hlink>
        <a:srgbClr val="2E93D5"/>
      </a:hlink>
      <a:folHlink>
        <a:srgbClr val="0E61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4_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9.xml><?xml version="1.0" encoding="utf-8"?>
<a:theme xmlns:a="http://schemas.openxmlformats.org/drawingml/2006/main" name="5_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10.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12652</TotalTime>
  <Words>3740</Words>
  <Application>Microsoft Office PowerPoint</Application>
  <PresentationFormat>Widescreen</PresentationFormat>
  <Paragraphs>366</Paragraphs>
  <Slides>50</Slides>
  <Notes>16</Notes>
  <HiddenSlides>0</HiddenSlides>
  <MMClips>0</MMClips>
  <ScaleCrop>false</ScaleCrop>
  <HeadingPairs>
    <vt:vector size="6" baseType="variant">
      <vt:variant>
        <vt:lpstr>Fonts Used</vt:lpstr>
      </vt:variant>
      <vt:variant>
        <vt:i4>11</vt:i4>
      </vt:variant>
      <vt:variant>
        <vt:lpstr>Theme</vt:lpstr>
      </vt:variant>
      <vt:variant>
        <vt:i4>11</vt:i4>
      </vt:variant>
      <vt:variant>
        <vt:lpstr>Slide Titles</vt:lpstr>
      </vt:variant>
      <vt:variant>
        <vt:i4>50</vt:i4>
      </vt:variant>
    </vt:vector>
  </HeadingPairs>
  <TitlesOfParts>
    <vt:vector size="72" baseType="lpstr">
      <vt:lpstr>ＭＳ Ｐゴシック</vt:lpstr>
      <vt:lpstr>Arial</vt:lpstr>
      <vt:lpstr>Arial Black</vt:lpstr>
      <vt:lpstr>Calibri</vt:lpstr>
      <vt:lpstr>Calibri Light</vt:lpstr>
      <vt:lpstr>Lato Light</vt:lpstr>
      <vt:lpstr>Lato Regular</vt:lpstr>
      <vt:lpstr>Mangal</vt:lpstr>
      <vt:lpstr>Noto</vt:lpstr>
      <vt:lpstr>Noto Serif</vt:lpstr>
      <vt:lpstr>Times</vt:lpstr>
      <vt:lpstr>Custom Design</vt:lpstr>
      <vt:lpstr>1_Custom Design</vt:lpstr>
      <vt:lpstr>2_Custom Design</vt:lpstr>
      <vt:lpstr>White Slide, No Logo</vt:lpstr>
      <vt:lpstr>3_Custom Design</vt:lpstr>
      <vt:lpstr>1_White Slide, No Logo</vt:lpstr>
      <vt:lpstr>Gray Slide with Logo</vt:lpstr>
      <vt:lpstr>4_Custom Design</vt:lpstr>
      <vt:lpstr>5_Custom Design</vt:lpstr>
      <vt:lpstr>Simple Light</vt:lpstr>
      <vt:lpstr>Office Theme</vt:lpstr>
      <vt:lpstr>Special</vt:lpstr>
      <vt:lpstr>Sign up ! “COVID-19 Response ECHO for Oregon Clinicians Part II”</vt:lpstr>
      <vt:lpstr>PowerPoint Presentation</vt:lpstr>
      <vt:lpstr>PowerPoint Presentation</vt:lpstr>
      <vt:lpstr>Today’s Agenda</vt:lpstr>
      <vt:lpstr>Oregon Health Authority </vt:lpstr>
      <vt:lpstr>Agenda Items</vt:lpstr>
      <vt:lpstr>Epidemiology Update</vt:lpstr>
      <vt:lpstr>The COVID-19 Pandemic Update in Oregon</vt:lpstr>
      <vt:lpstr>Testing Results Summary through 5/8</vt:lpstr>
      <vt:lpstr>Epidemiologic curve</vt:lpstr>
      <vt:lpstr>Daily ED visits</vt:lpstr>
      <vt:lpstr>Daily ED visits for CLI</vt:lpstr>
      <vt:lpstr>Reported Signs and Symptoms for All  COVID-19 Cases as of May 10 (n=3,268)</vt:lpstr>
      <vt:lpstr>Current COVID-19 Hospitalizations</vt:lpstr>
      <vt:lpstr>Trends in COVID-19 Hospitalizations</vt:lpstr>
      <vt:lpstr>Trends in COVID-19 Hospitalizations</vt:lpstr>
      <vt:lpstr>Reopening Oregon</vt:lpstr>
      <vt:lpstr>Phased Reopening</vt:lpstr>
      <vt:lpstr>Reopening Oregon: statewide changes</vt:lpstr>
      <vt:lpstr>Prerequisites for reopening</vt:lpstr>
      <vt:lpstr>Prerequisites for reopening</vt:lpstr>
      <vt:lpstr>Reopening Oregon</vt:lpstr>
      <vt:lpstr>Immunizations during  COVID-19</vt:lpstr>
      <vt:lpstr>Immunizations during COVID-19 crisis</vt:lpstr>
      <vt:lpstr>Immunizations during COVID-19 crisis</vt:lpstr>
      <vt:lpstr>Asymptomatic COVID-19 Transmission</vt:lpstr>
      <vt:lpstr>Asymptomatic COVID-19 Transmission</vt:lpstr>
      <vt:lpstr>Asymptomatic COVID-19 Transmission</vt:lpstr>
      <vt:lpstr>Pediatric Multisystem Inflammatory Syndrome</vt:lpstr>
      <vt:lpstr>Pediatric Multisystem Inflammatory Syndrome</vt:lpstr>
      <vt:lpstr>Pediatric Multisystem Inflammatory Syndrome</vt:lpstr>
      <vt:lpstr>Pediatric Multisystem Inflammatory Syndrome</vt:lpstr>
      <vt:lpstr>Pediatric Multisystem Inflammatory Syndrome</vt:lpstr>
      <vt:lpstr>Clinical Care Questions</vt:lpstr>
      <vt:lpstr>Answers to Your Questions</vt:lpstr>
      <vt:lpstr>Closing and Important Contact Info</vt:lpstr>
      <vt:lpstr>Testing and Transmission of COVID19</vt:lpstr>
      <vt:lpstr>Overview</vt:lpstr>
      <vt:lpstr>Timeframe for PCR vs. serology testing for COVID-19</vt:lpstr>
      <vt:lpstr>No test is perfect: PCR false-negatives, Serology false-positives</vt:lpstr>
      <vt:lpstr>No test is perfect: PCR false-negatives, Serology false-positives</vt:lpstr>
      <vt:lpstr>No test is perfect: PCR false-negatives, Serology false-positives</vt:lpstr>
      <vt:lpstr>Who is spreading COVID-19?  Asymptomatics?  Presymptomatics?  Post-symptom onset? </vt:lpstr>
      <vt:lpstr>Asymptomatic spread of COVID-19 or SARS</vt:lpstr>
      <vt:lpstr>PowerPoint Presentation</vt:lpstr>
      <vt:lpstr>Presymptomatic spread of COVID-19 has raised concerns</vt:lpstr>
      <vt:lpstr>Alluvium Mobile Health Team</vt:lpstr>
      <vt:lpstr>oregonechonetwork.org </vt:lpstr>
      <vt:lpstr>“All Teach, All Learn”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dc:title>
  <dc:creator>Ron Stock</dc:creator>
  <cp:lastModifiedBy>Miriam Wolf</cp:lastModifiedBy>
  <cp:revision>51</cp:revision>
  <cp:lastPrinted>2020-04-09T17:30:43Z</cp:lastPrinted>
  <dcterms:created xsi:type="dcterms:W3CDTF">2020-03-24T20:44:16Z</dcterms:created>
  <dcterms:modified xsi:type="dcterms:W3CDTF">2020-05-14T20:38:31Z</dcterms:modified>
</cp:coreProperties>
</file>